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73" autoAdjust="0"/>
  </p:normalViewPr>
  <p:slideViewPr>
    <p:cSldViewPr snapToGrid="0">
      <p:cViewPr>
        <p:scale>
          <a:sx n="75" d="100"/>
          <a:sy n="75" d="100"/>
        </p:scale>
        <p:origin x="1872" y="648"/>
      </p:cViewPr>
      <p:guideLst/>
    </p:cSldViewPr>
  </p:slideViewPr>
  <p:notesTextViewPr>
    <p:cViewPr>
      <p:scale>
        <a:sx n="1" d="1"/>
        <a:sy n="1" d="1"/>
      </p:scale>
      <p:origin x="0" y="-288"/>
    </p:cViewPr>
  </p:notesTextViewPr>
  <p:notesViewPr>
    <p:cSldViewPr snapToGrid="0"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C2305-3DE4-46A9-9646-80BEAF2377F4}" type="datetimeFigureOut">
              <a:rPr lang="hr-HR" smtClean="0"/>
              <a:t>14.11.2023.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14B9F-B354-4A56-98A5-173CFB7DF8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4117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FFB86-6736-4F99-AA90-22B2728275F2}" type="datetimeFigureOut">
              <a:rPr lang="hr-HR" smtClean="0"/>
              <a:t>14.11.2023.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4DC43-EAEA-4E84-9104-B61642BC78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150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b="0" i="0" dirty="0">
                <a:solidFill>
                  <a:srgbClr val="000000"/>
                </a:solidFill>
                <a:effectLst/>
                <a:latin typeface="Calibri-Light"/>
              </a:rPr>
              <a:t>osnovne karte (detaljna </a:t>
            </a:r>
            <a:r>
              <a:rPr lang="hr-HR" sz="1800" b="0" i="0" dirty="0" err="1">
                <a:solidFill>
                  <a:srgbClr val="000000"/>
                </a:solidFill>
                <a:effectLst/>
                <a:latin typeface="Calibri-Light"/>
              </a:rPr>
              <a:t>inženjerskogeološka</a:t>
            </a:r>
            <a:r>
              <a:rPr lang="hr-HR" sz="1800" b="0" i="0" dirty="0">
                <a:solidFill>
                  <a:srgbClr val="000000"/>
                </a:solidFill>
                <a:effectLst/>
                <a:latin typeface="Calibri-Light"/>
              </a:rPr>
              <a:t> karta,</a:t>
            </a:r>
            <a:r>
              <a:rPr lang="hr-HR" dirty="0"/>
              <a:t> </a:t>
            </a:r>
            <a:r>
              <a:rPr lang="hr-HR" sz="1800" b="0" i="0" dirty="0">
                <a:solidFill>
                  <a:srgbClr val="000000"/>
                </a:solidFill>
                <a:effectLst/>
                <a:latin typeface="Calibri-Light"/>
              </a:rPr>
              <a:t>karta geotehničke kategorizacije terena, karta seizmičkog hazarda za razne povratne periode te karta</a:t>
            </a:r>
            <a:br>
              <a:rPr lang="hr-HR" sz="1800" b="0" i="0" dirty="0">
                <a:solidFill>
                  <a:srgbClr val="000000"/>
                </a:solidFill>
                <a:effectLst/>
                <a:latin typeface="Calibri-Light"/>
              </a:rPr>
            </a:br>
            <a:r>
              <a:rPr lang="hr-HR" sz="1800" b="0" i="0" dirty="0">
                <a:solidFill>
                  <a:srgbClr val="000000"/>
                </a:solidFill>
                <a:effectLst/>
                <a:latin typeface="Calibri-Light"/>
              </a:rPr>
              <a:t>kategorizacije tla s aspekta seizmičkog odziva), kao i niz tematskih karata (karta hidrogeoloških uvjeta,</a:t>
            </a:r>
            <a:br>
              <a:rPr lang="hr-HR" sz="1800" b="0" i="0" dirty="0">
                <a:solidFill>
                  <a:srgbClr val="000000"/>
                </a:solidFill>
                <a:effectLst/>
                <a:latin typeface="Calibri-Light"/>
              </a:rPr>
            </a:br>
            <a:r>
              <a:rPr lang="hr-HR" sz="1800" b="0" i="0" dirty="0">
                <a:solidFill>
                  <a:srgbClr val="000000"/>
                </a:solidFill>
                <a:effectLst/>
                <a:latin typeface="Calibri-Light"/>
              </a:rPr>
              <a:t>karta debljina pokrovnog sloja, karta geotehničkih modela, karta </a:t>
            </a:r>
            <a:r>
              <a:rPr lang="hr-HR" sz="1800" b="0" i="0" dirty="0" err="1">
                <a:solidFill>
                  <a:srgbClr val="000000"/>
                </a:solidFill>
                <a:effectLst/>
                <a:latin typeface="Calibri-Light"/>
              </a:rPr>
              <a:t>likvefakcije</a:t>
            </a:r>
            <a:r>
              <a:rPr lang="hr-HR" sz="1800" b="0" i="0" dirty="0">
                <a:solidFill>
                  <a:srgbClr val="000000"/>
                </a:solidFill>
                <a:effectLst/>
                <a:latin typeface="Calibri-Light"/>
              </a:rPr>
              <a:t> za </a:t>
            </a:r>
            <a:r>
              <a:rPr lang="hr-HR" sz="1800" b="0" i="0" dirty="0" err="1">
                <a:solidFill>
                  <a:srgbClr val="000000"/>
                </a:solidFill>
                <a:effectLst/>
                <a:latin typeface="Calibri-Light"/>
              </a:rPr>
              <a:t>prisavsku</a:t>
            </a:r>
            <a:r>
              <a:rPr lang="hr-HR" sz="1800" b="0" i="0">
                <a:solidFill>
                  <a:srgbClr val="000000"/>
                </a:solidFill>
                <a:effectLst/>
                <a:latin typeface="Calibri-Light"/>
              </a:rPr>
              <a:t> ravnicu, karta</a:t>
            </a:r>
            <a:br>
              <a:rPr lang="hr-HR" sz="1800" b="0" i="0">
                <a:solidFill>
                  <a:srgbClr val="000000"/>
                </a:solidFill>
                <a:effectLst/>
                <a:latin typeface="Calibri-Light"/>
              </a:rPr>
            </a:br>
            <a:r>
              <a:rPr lang="hr-HR" sz="1800" b="0" i="0">
                <a:solidFill>
                  <a:srgbClr val="000000"/>
                </a:solidFill>
                <a:effectLst/>
                <a:latin typeface="Calibri-Light"/>
              </a:rPr>
              <a:t>podložnosti terena na klizanje za Vukomeričke gorice).</a:t>
            </a:r>
            <a:r>
              <a:rPr lang="hr-HR"/>
              <a:t> </a:t>
            </a:r>
            <a:br>
              <a:rPr lang="hr-HR"/>
            </a:br>
            <a:br>
              <a:rPr lang="hr-HR"/>
            </a:b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4DC43-EAEA-4E84-9104-B61642BC78F0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778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5766" y="2433638"/>
            <a:ext cx="9660467" cy="119750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5766" y="3631143"/>
            <a:ext cx="9660467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122" y="147515"/>
            <a:ext cx="1669112" cy="1669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295" y="120209"/>
            <a:ext cx="2016766" cy="2016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67" y="5578059"/>
            <a:ext cx="5899828" cy="112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05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8850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089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604933"/>
            <a:ext cx="12192000" cy="1253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44" y="2183705"/>
            <a:ext cx="1669112" cy="1669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65053" r="3463"/>
          <a:stretch/>
        </p:blipFill>
        <p:spPr>
          <a:xfrm>
            <a:off x="365076" y="5604933"/>
            <a:ext cx="11461848" cy="122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4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501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Akzidenz Grotesk CE Roman" panose="000004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kzidenz Grotesk CE Roman" panose="000004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kzidenz Grotesk Light" panose="020B03040202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kzidenz Grotesk Light" panose="020B03040202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9222" y="3278483"/>
            <a:ext cx="9660467" cy="1197505"/>
          </a:xfrm>
        </p:spPr>
        <p:txBody>
          <a:bodyPr>
            <a:noAutofit/>
          </a:bodyPr>
          <a:lstStyle/>
          <a:p>
            <a:r>
              <a:rPr lang="hr-HR" sz="3600" dirty="0"/>
              <a:t>PROCJENA POTRESNOG RIZIKA</a:t>
            </a:r>
            <a:br>
              <a:rPr lang="hr-HR" sz="3600" dirty="0"/>
            </a:br>
            <a:r>
              <a:rPr lang="hr-HR" sz="3600" dirty="0"/>
              <a:t>NA PODRUČJU GRADA ZAGREBA</a:t>
            </a:r>
            <a:br>
              <a:rPr lang="hr-HR" sz="3600" dirty="0"/>
            </a:br>
            <a:br>
              <a:rPr lang="hr-HR" sz="3600" dirty="0"/>
            </a:br>
            <a:r>
              <a:rPr lang="hr-HR" sz="3600" b="1" dirty="0">
                <a:solidFill>
                  <a:srgbClr val="C00000"/>
                </a:solidFill>
              </a:rPr>
              <a:t>- GEOTEHNIČKI ELABORAT -</a:t>
            </a:r>
            <a:br>
              <a:rPr lang="hr-HR" sz="3600" b="1" dirty="0">
                <a:solidFill>
                  <a:srgbClr val="C00000"/>
                </a:solidFill>
              </a:rPr>
            </a:br>
            <a:endParaRPr lang="hr-HR" sz="36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6887" y="4257439"/>
            <a:ext cx="7205135" cy="1655762"/>
          </a:xfrm>
        </p:spPr>
        <p:txBody>
          <a:bodyPr/>
          <a:lstStyle/>
          <a:p>
            <a:pPr algn="ctr"/>
            <a:r>
              <a:rPr lang="hr-HR" dirty="0" err="1"/>
              <a:t>izv.prof</a:t>
            </a:r>
            <a:r>
              <a:rPr lang="hr-HR" dirty="0"/>
              <a:t>. Mario Bačić, </a:t>
            </a:r>
            <a:r>
              <a:rPr lang="hr-HR" dirty="0" err="1"/>
              <a:t>mag.ing.aedif</a:t>
            </a:r>
            <a:r>
              <a:rPr lang="hr-HR" dirty="0"/>
              <a:t>.</a:t>
            </a:r>
          </a:p>
          <a:p>
            <a:pPr algn="ctr"/>
            <a:r>
              <a:rPr lang="hr-HR" i="1" dirty="0"/>
              <a:t>Građevinski fakultet Sveučilišta u Zagrebu</a:t>
            </a:r>
          </a:p>
        </p:txBody>
      </p:sp>
    </p:spTree>
    <p:extLst>
      <p:ext uri="{BB962C8B-B14F-4D97-AF65-F5344CB8AC3E}">
        <p14:creationId xmlns:p14="http://schemas.microsoft.com/office/powerpoint/2010/main" val="7274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">
            <a:extLst>
              <a:ext uri="{FF2B5EF4-FFF2-40B4-BE49-F238E27FC236}">
                <a16:creationId xmlns:a16="http://schemas.microsoft.com/office/drawing/2014/main" id="{9BF84F98-FCC9-915D-A0FB-AD0D48F53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" y="4280964"/>
            <a:ext cx="12093649" cy="272010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57186"/>
            <a:ext cx="12247709" cy="1325563"/>
          </a:xfrm>
        </p:spPr>
        <p:txBody>
          <a:bodyPr>
            <a:normAutofit/>
          </a:bodyPr>
          <a:lstStyle/>
          <a:p>
            <a:r>
              <a:rPr lang="hr-HR" sz="3600" dirty="0"/>
              <a:t>Potencijal klizanja grada Zagreba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7A295-B04F-2FFF-4E24-EE9D1CF667F6}"/>
              </a:ext>
            </a:extLst>
          </p:cNvPr>
          <p:cNvSpPr txBox="1"/>
          <p:nvPr/>
        </p:nvSpPr>
        <p:spPr>
          <a:xfrm>
            <a:off x="0" y="786560"/>
            <a:ext cx="12103100" cy="295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Problematika pojave klizišta na širem području grada Zagreba, naročito na južnim obroncima Medvednice, prepoznata je već desetljećima </a:t>
            </a:r>
            <a:r>
              <a:rPr lang="pl-PL" dirty="0"/>
              <a:t>Polak i dr. (1979), Nonveiller, (1987), Ortolan i dr. (2008), Podolszki (2014) te Miklin i dr. (2018) </a:t>
            </a:r>
            <a:endParaRPr lang="hr-HR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''Odluka o donošenju Prostornog plana grada Zagreba'' iz 2001. godine → za utvrđivanje stabilnosti padine u prirodnim uvjetima, potrebno pobliže utvrditi (ili realno procijeniti) relevantne elemente nestabilnosti. Obrađen je veliki broj klizišta, a u katastarski list 2018. godine uvršteno je 213 klizišta identificiranih na temelju prijava lokacija klizišta i dostupnih izrađenih elaborata na području istraživanja površine ~175 km</a:t>
            </a:r>
            <a:r>
              <a:rPr lang="hr-HR" baseline="30000" dirty="0"/>
              <a:t>2</a:t>
            </a:r>
            <a:r>
              <a:rPr lang="hr-HR" dirty="0"/>
              <a:t>, na južnim obroncima Medvednice. </a:t>
            </a:r>
          </a:p>
        </p:txBody>
      </p:sp>
      <p:pic>
        <p:nvPicPr>
          <p:cNvPr id="9" name="Slika 7" descr="Slika na kojoj se prikazuje tekst, dijagram, radnja, snimka zaslona&#10;&#10;Opis je automatski generiran">
            <a:extLst>
              <a:ext uri="{FF2B5EF4-FFF2-40B4-BE49-F238E27FC236}">
                <a16:creationId xmlns:a16="http://schemas.microsoft.com/office/drawing/2014/main" id="{11FC0412-B01C-8C15-23CF-B076217800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589" y="4292601"/>
            <a:ext cx="9839511" cy="27084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6060B1-907F-8BE2-A724-DED94FC8D8B9}"/>
              </a:ext>
            </a:extLst>
          </p:cNvPr>
          <p:cNvSpPr txBox="1"/>
          <p:nvPr/>
        </p:nvSpPr>
        <p:spPr>
          <a:xfrm>
            <a:off x="10271125" y="3923269"/>
            <a:ext cx="6216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(</a:t>
            </a:r>
            <a:r>
              <a:rPr lang="hr-HR" dirty="0" err="1"/>
              <a:t>Krkač</a:t>
            </a:r>
            <a:r>
              <a:rPr lang="hr-HR" dirty="0"/>
              <a:t> i dr., 2021)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7CF58B-7962-7BDE-CEF4-1CBD77E2D2CC}"/>
              </a:ext>
            </a:extLst>
          </p:cNvPr>
          <p:cNvSpPr txBox="1"/>
          <p:nvPr/>
        </p:nvSpPr>
        <p:spPr>
          <a:xfrm>
            <a:off x="0" y="3923269"/>
            <a:ext cx="6216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GEOPORTAL ZGB (2023)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86F9D-AF2C-FF98-7697-A84DA72D7F62}"/>
              </a:ext>
            </a:extLst>
          </p:cNvPr>
          <p:cNvSpPr txBox="1"/>
          <p:nvPr/>
        </p:nvSpPr>
        <p:spPr>
          <a:xfrm>
            <a:off x="11122476" y="0"/>
            <a:ext cx="106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chemeClr val="accent2">
                    <a:lumMod val="75000"/>
                  </a:schemeClr>
                </a:solidFill>
              </a:rPr>
              <a:t>10/14</a:t>
            </a:r>
          </a:p>
        </p:txBody>
      </p:sp>
    </p:spTree>
    <p:extLst>
      <p:ext uri="{BB962C8B-B14F-4D97-AF65-F5344CB8AC3E}">
        <p14:creationId xmlns:p14="http://schemas.microsoft.com/office/powerpoint/2010/main" val="232563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57186"/>
            <a:ext cx="12247709" cy="1325563"/>
          </a:xfrm>
        </p:spPr>
        <p:txBody>
          <a:bodyPr>
            <a:normAutofit/>
          </a:bodyPr>
          <a:lstStyle/>
          <a:p>
            <a:r>
              <a:rPr lang="hr-HR" sz="3600" dirty="0"/>
              <a:t>Potencijal klizanja grada Zagreba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7A295-B04F-2FFF-4E24-EE9D1CF667F6}"/>
              </a:ext>
            </a:extLst>
          </p:cNvPr>
          <p:cNvSpPr txBox="1"/>
          <p:nvPr/>
        </p:nvSpPr>
        <p:spPr>
          <a:xfrm>
            <a:off x="0" y="802279"/>
            <a:ext cx="12103100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Recentna istraživanja – projekt PRIMJER (2023) – karta inventara klizišta (lijevo) &amp; podložnost na klizanje (desno)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45F670-FF94-1891-A24D-D6C36FDDE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1493323"/>
            <a:ext cx="4756150" cy="45367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D9D5E4-B88F-1165-322B-97B6971F5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535" y="1493322"/>
            <a:ext cx="5191972" cy="45367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E1208F-759F-7CEF-1213-DAB826125556}"/>
              </a:ext>
            </a:extLst>
          </p:cNvPr>
          <p:cNvSpPr txBox="1"/>
          <p:nvPr/>
        </p:nvSpPr>
        <p:spPr>
          <a:xfrm>
            <a:off x="98424" y="6214861"/>
            <a:ext cx="76485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Osim </a:t>
            </a:r>
            <a:r>
              <a:rPr lang="hr-HR" sz="2000" dirty="0" err="1"/>
              <a:t>podsljemenske</a:t>
            </a:r>
            <a:r>
              <a:rPr lang="hr-HR" sz="2000" dirty="0"/>
              <a:t> zone – nužna istraživanja  Vukomeričkih Gorica!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8E1E34-9EF4-5803-3490-B770D29BD2DC}"/>
              </a:ext>
            </a:extLst>
          </p:cNvPr>
          <p:cNvSpPr txBox="1"/>
          <p:nvPr/>
        </p:nvSpPr>
        <p:spPr>
          <a:xfrm>
            <a:off x="11122476" y="0"/>
            <a:ext cx="106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chemeClr val="accent2">
                    <a:lumMod val="75000"/>
                  </a:schemeClr>
                </a:solidFill>
              </a:rPr>
              <a:t>11/14</a:t>
            </a:r>
          </a:p>
        </p:txBody>
      </p:sp>
    </p:spTree>
    <p:extLst>
      <p:ext uri="{BB962C8B-B14F-4D97-AF65-F5344CB8AC3E}">
        <p14:creationId xmlns:p14="http://schemas.microsoft.com/office/powerpoint/2010/main" val="327965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900" y="0"/>
            <a:ext cx="12247709" cy="1325563"/>
          </a:xfrm>
        </p:spPr>
        <p:txBody>
          <a:bodyPr>
            <a:normAutofit/>
          </a:bodyPr>
          <a:lstStyle/>
          <a:p>
            <a:r>
              <a:rPr lang="hr-HR" sz="3600" dirty="0"/>
              <a:t>Zaključak sa smjernicama za buduća istraživanja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F75505-CC44-C0E8-79AD-E405065817B5}"/>
              </a:ext>
            </a:extLst>
          </p:cNvPr>
          <p:cNvSpPr txBox="1"/>
          <p:nvPr/>
        </p:nvSpPr>
        <p:spPr>
          <a:xfrm>
            <a:off x="88900" y="1223963"/>
            <a:ext cx="11801475" cy="378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Nužnost provedbe </a:t>
            </a:r>
            <a:r>
              <a:rPr lang="hr-HR" b="1" dirty="0"/>
              <a:t>sveobuhvatnih istraživanja </a:t>
            </a:r>
            <a:r>
              <a:rPr lang="hr-HR" dirty="0"/>
              <a:t>za cijelo područje administrativnih granica grada Zagreba je već odavno prepoznata (napomena: površina grada Zagreba iznosi oko 640 km</a:t>
            </a:r>
            <a:r>
              <a:rPr lang="hr-HR" baseline="30000" dirty="0"/>
              <a:t>2</a:t>
            </a:r>
            <a:r>
              <a:rPr lang="hr-HR" dirty="0"/>
              <a:t>, od čega je otprilike (1) 150 km</a:t>
            </a:r>
            <a:r>
              <a:rPr lang="hr-HR" baseline="30000" dirty="0"/>
              <a:t>2</a:t>
            </a:r>
            <a:r>
              <a:rPr lang="hr-HR" dirty="0"/>
              <a:t> područje Medvednice i Parka prirode Medvednica; (2) 175 km</a:t>
            </a:r>
            <a:r>
              <a:rPr lang="hr-HR" baseline="30000" dirty="0"/>
              <a:t>2</a:t>
            </a:r>
            <a:r>
              <a:rPr lang="hr-HR" dirty="0"/>
              <a:t> područje </a:t>
            </a:r>
            <a:r>
              <a:rPr lang="hr-HR" dirty="0" err="1"/>
              <a:t>Podsljemenske</a:t>
            </a:r>
            <a:r>
              <a:rPr lang="hr-HR" dirty="0"/>
              <a:t> urbanizirane zone na južnim obroncima Medvednice; (3) 185 km</a:t>
            </a:r>
            <a:r>
              <a:rPr lang="hr-HR" baseline="30000" dirty="0"/>
              <a:t>2</a:t>
            </a:r>
            <a:r>
              <a:rPr lang="hr-HR" dirty="0"/>
              <a:t> šire područje </a:t>
            </a:r>
            <a:r>
              <a:rPr lang="hr-HR" dirty="0" err="1"/>
              <a:t>Prisavske</a:t>
            </a:r>
            <a:r>
              <a:rPr lang="hr-HR" dirty="0"/>
              <a:t> ravnice; (4) 70 km</a:t>
            </a:r>
            <a:r>
              <a:rPr lang="hr-HR" baseline="30000" dirty="0"/>
              <a:t>2</a:t>
            </a:r>
            <a:r>
              <a:rPr lang="hr-HR" dirty="0"/>
              <a:t> prijelazno područje </a:t>
            </a:r>
            <a:r>
              <a:rPr lang="hr-HR" dirty="0" err="1"/>
              <a:t>Prisavska</a:t>
            </a:r>
            <a:r>
              <a:rPr lang="hr-HR" dirty="0"/>
              <a:t> ravnica – </a:t>
            </a:r>
            <a:r>
              <a:rPr lang="hr-HR" dirty="0" err="1"/>
              <a:t>terasna</a:t>
            </a:r>
            <a:r>
              <a:rPr lang="hr-HR" dirty="0"/>
              <a:t> </a:t>
            </a:r>
            <a:r>
              <a:rPr lang="hr-HR" dirty="0" err="1"/>
              <a:t>izdignuća</a:t>
            </a:r>
            <a:r>
              <a:rPr lang="hr-HR" dirty="0"/>
              <a:t> te (5) 60 km</a:t>
            </a:r>
            <a:r>
              <a:rPr lang="hr-HR" baseline="30000" dirty="0"/>
              <a:t>2</a:t>
            </a:r>
            <a:r>
              <a:rPr lang="hr-HR" dirty="0"/>
              <a:t> područje Vukomeričkih gorica.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/>
              <a:t>Definiraju se 4 faze istraživanja.</a:t>
            </a:r>
          </a:p>
          <a:p>
            <a:pPr algn="just">
              <a:lnSpc>
                <a:spcPct val="150000"/>
              </a:lnSpc>
            </a:pPr>
            <a:endParaRPr lang="hr-HR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C00000"/>
                </a:solidFill>
              </a:rPr>
              <a:t>Prva (I) faza istraživanja → </a:t>
            </a:r>
            <a:r>
              <a:rPr lang="hr-HR" dirty="0"/>
              <a:t>provedba sveobuhvatnih istražnih radova na neistraženom području Zagreba, tj. na 465 km</a:t>
            </a:r>
            <a:r>
              <a:rPr lang="hr-HR" baseline="30000" dirty="0"/>
              <a:t>2</a:t>
            </a:r>
            <a:r>
              <a:rPr lang="hr-HR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8BC643-BD4E-E110-304D-FFD7511688BD}"/>
              </a:ext>
            </a:extLst>
          </p:cNvPr>
          <p:cNvSpPr txBox="1"/>
          <p:nvPr/>
        </p:nvSpPr>
        <p:spPr>
          <a:xfrm>
            <a:off x="863600" y="5012821"/>
            <a:ext cx="9371220" cy="1711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err="1"/>
              <a:t>Ia</a:t>
            </a:r>
            <a:r>
              <a:rPr lang="hr-HR" dirty="0"/>
              <a:t> – sveobuhvatna istraživanja (definirana vrsta i gustoća ispitivanja)</a:t>
            </a:r>
          </a:p>
          <a:p>
            <a:pPr>
              <a:lnSpc>
                <a:spcPct val="150000"/>
              </a:lnSpc>
            </a:pPr>
            <a:r>
              <a:rPr lang="hr-HR" dirty="0" err="1"/>
              <a:t>Ib</a:t>
            </a:r>
            <a:r>
              <a:rPr lang="hr-HR" dirty="0"/>
              <a:t> – </a:t>
            </a:r>
            <a:r>
              <a:rPr lang="hr-HR" dirty="0" err="1"/>
              <a:t>likvefakcijski</a:t>
            </a:r>
            <a:r>
              <a:rPr lang="hr-HR" dirty="0"/>
              <a:t> potencijal (dodatna ispitivanja)</a:t>
            </a:r>
          </a:p>
          <a:p>
            <a:pPr>
              <a:lnSpc>
                <a:spcPct val="150000"/>
              </a:lnSpc>
            </a:pPr>
            <a:r>
              <a:rPr lang="hr-HR" dirty="0" err="1"/>
              <a:t>Ic</a:t>
            </a:r>
            <a:r>
              <a:rPr lang="hr-HR" dirty="0"/>
              <a:t> -  podložnost na klizanje (dodatna ispitivanja) + </a:t>
            </a:r>
            <a:r>
              <a:rPr lang="hr-HR" dirty="0" err="1"/>
              <a:t>LiDAR</a:t>
            </a:r>
            <a:r>
              <a:rPr lang="hr-HR" dirty="0"/>
              <a:t> snimak ''</a:t>
            </a:r>
            <a:r>
              <a:rPr lang="hr-HR" dirty="0" err="1"/>
              <a:t>Multisenzorsko</a:t>
            </a:r>
            <a:r>
              <a:rPr lang="hr-HR" dirty="0"/>
              <a:t> zračno snimanje‘’</a:t>
            </a:r>
          </a:p>
          <a:p>
            <a:pPr>
              <a:lnSpc>
                <a:spcPct val="150000"/>
              </a:lnSpc>
            </a:pPr>
            <a:r>
              <a:rPr lang="hr-HR" dirty="0" err="1"/>
              <a:t>Id</a:t>
            </a:r>
            <a:r>
              <a:rPr lang="hr-HR" dirty="0"/>
              <a:t> -  izračun amplifikacije (dodatna ispitivanja – strateške bušotine i </a:t>
            </a:r>
            <a:r>
              <a:rPr lang="hr-HR" dirty="0" err="1"/>
              <a:t>mikroseizmički</a:t>
            </a:r>
            <a:r>
              <a:rPr lang="hr-HR" dirty="0"/>
              <a:t> nemir)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F1BC97-3E8C-B483-2B70-CC0B8555893C}"/>
              </a:ext>
            </a:extLst>
          </p:cNvPr>
          <p:cNvSpPr txBox="1"/>
          <p:nvPr/>
        </p:nvSpPr>
        <p:spPr>
          <a:xfrm>
            <a:off x="11122476" y="0"/>
            <a:ext cx="106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chemeClr val="accent2">
                    <a:lumMod val="75000"/>
                  </a:schemeClr>
                </a:solidFill>
              </a:rPr>
              <a:t>12/14</a:t>
            </a:r>
          </a:p>
        </p:txBody>
      </p:sp>
    </p:spTree>
    <p:extLst>
      <p:ext uri="{BB962C8B-B14F-4D97-AF65-F5344CB8AC3E}">
        <p14:creationId xmlns:p14="http://schemas.microsoft.com/office/powerpoint/2010/main" val="426556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900" y="0"/>
            <a:ext cx="12247709" cy="1325563"/>
          </a:xfrm>
        </p:spPr>
        <p:txBody>
          <a:bodyPr>
            <a:normAutofit/>
          </a:bodyPr>
          <a:lstStyle/>
          <a:p>
            <a:r>
              <a:rPr lang="hr-HR" sz="3600" dirty="0"/>
              <a:t>Zaključak sa smjernicama za buduća istraživanja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F75505-CC44-C0E8-79AD-E405065817B5}"/>
              </a:ext>
            </a:extLst>
          </p:cNvPr>
          <p:cNvSpPr txBox="1"/>
          <p:nvPr/>
        </p:nvSpPr>
        <p:spPr>
          <a:xfrm>
            <a:off x="88898" y="1172944"/>
            <a:ext cx="11801475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C00000"/>
                </a:solidFill>
              </a:rPr>
              <a:t>Druga (II) faza istraživanja → </a:t>
            </a:r>
            <a:r>
              <a:rPr lang="pl-PL" dirty="0"/>
              <a:t>izrada karata (slično kao i za podsljemensku zonu): osnovne + tematske karte</a:t>
            </a:r>
            <a:endParaRPr lang="hr-H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1E805F-012E-A209-F7D2-376A6BE0C51C}"/>
              </a:ext>
            </a:extLst>
          </p:cNvPr>
          <p:cNvSpPr txBox="1"/>
          <p:nvPr/>
        </p:nvSpPr>
        <p:spPr>
          <a:xfrm>
            <a:off x="88898" y="1792586"/>
            <a:ext cx="11801475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C00000"/>
                </a:solidFill>
              </a:rPr>
              <a:t>Treća (III) faza istraživanja → </a:t>
            </a:r>
            <a:r>
              <a:rPr lang="pl-PL" dirty="0"/>
              <a:t>formalno ''spajanje'' osnovnih i tematskih karata za područja unutar administrativnih granica Zagreba te uklapanje kartografskih prikaza (faktografskih i interpretativnih karata) u GIS Zagreba i geotehnički katastar.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Karte nadopuniti i ažurirati svakih 15 godina, dok se geotehnička baza podataka se treba nadopunjavati </a:t>
            </a:r>
            <a:r>
              <a:rPr lang="hr-HR" b="1" dirty="0"/>
              <a:t>kontinuirano</a:t>
            </a:r>
            <a:r>
              <a:rPr lang="hr-HR" dirty="0"/>
              <a:t>, nakon svake provedbe istraživačkih radova na području grada Zagreba → posebni propisi, uredbe i uvjeti koji definiraju obvezu i način predaje podataka u traženom formatu za sva seizmička, geološka i geotehnička istraživanja u Zagrebu. Ovdje glavnu ulogu treba imati </a:t>
            </a:r>
            <a:r>
              <a:rPr lang="hr-HR" b="1" dirty="0"/>
              <a:t>Geotehnički katastar </a:t>
            </a:r>
            <a:r>
              <a:rPr lang="hr-HR" dirty="0"/>
              <a:t>koji bi operativno provodio takve propise i uredbe.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E97D27-26D0-EA39-7639-BD3D2A71BEE5}"/>
              </a:ext>
            </a:extLst>
          </p:cNvPr>
          <p:cNvSpPr txBox="1"/>
          <p:nvPr/>
        </p:nvSpPr>
        <p:spPr>
          <a:xfrm>
            <a:off x="88898" y="4383298"/>
            <a:ext cx="11801475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C00000"/>
                </a:solidFill>
              </a:rPr>
              <a:t>Četvrta (IV) faza istraživanja → </a:t>
            </a:r>
            <a:r>
              <a:rPr lang="pl-PL" dirty="0"/>
              <a:t>primjena objedinjenih podataka za razvoj </a:t>
            </a:r>
            <a:r>
              <a:rPr lang="pl-PL" b="1" dirty="0"/>
              <a:t>sveobuhvatnih trodimenzionalnih modela </a:t>
            </a:r>
            <a:r>
              <a:rPr lang="pl-PL" dirty="0"/>
              <a:t>podzemlja grada Zagreba, po uzoru na brojne europske gradove, što je od izrazite koristi za aktivnosti </a:t>
            </a:r>
            <a:r>
              <a:rPr lang="pl-PL" b="1" dirty="0"/>
              <a:t>prostornih planiranja</a:t>
            </a:r>
            <a:r>
              <a:rPr lang="pl-PL" dirty="0"/>
              <a:t>, kako na površini tako i ispod površine, </a:t>
            </a:r>
            <a:r>
              <a:rPr lang="pl-PL" b="1" dirty="0"/>
              <a:t>za planiranje izgradnje infrastrukturnih i većih građevina </a:t>
            </a:r>
            <a:r>
              <a:rPr lang="pl-PL" dirty="0"/>
              <a:t>na području grada te doprinose </a:t>
            </a:r>
            <a:r>
              <a:rPr lang="pl-PL" b="1" dirty="0"/>
              <a:t>smanjenju rizika od potresa i drugih geo-hazarda.</a:t>
            </a:r>
            <a:endParaRPr lang="hr-HR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DFFBA7-3646-EE9E-1A33-B79A2722F3E5}"/>
              </a:ext>
            </a:extLst>
          </p:cNvPr>
          <p:cNvSpPr txBox="1"/>
          <p:nvPr/>
        </p:nvSpPr>
        <p:spPr>
          <a:xfrm>
            <a:off x="88897" y="6249023"/>
            <a:ext cx="11801475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C00000"/>
                </a:solidFill>
              </a:rPr>
              <a:t>ZNATNI FINANCIJSKI IZDACI → FINACIJSKA KONSTRUKCIJA – programi EU?! </a:t>
            </a:r>
            <a:endParaRPr lang="hr-HR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2B356-5C8A-C5B3-A2A8-3E8EB9A09913}"/>
              </a:ext>
            </a:extLst>
          </p:cNvPr>
          <p:cNvSpPr txBox="1"/>
          <p:nvPr/>
        </p:nvSpPr>
        <p:spPr>
          <a:xfrm>
            <a:off x="11122476" y="0"/>
            <a:ext cx="106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chemeClr val="accent2">
                    <a:lumMod val="75000"/>
                  </a:schemeClr>
                </a:solidFill>
              </a:rPr>
              <a:t>13/14</a:t>
            </a:r>
          </a:p>
        </p:txBody>
      </p:sp>
    </p:spTree>
    <p:extLst>
      <p:ext uri="{BB962C8B-B14F-4D97-AF65-F5344CB8AC3E}">
        <p14:creationId xmlns:p14="http://schemas.microsoft.com/office/powerpoint/2010/main" val="142960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A26075C6-422D-9941-7678-CE9783C44703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989403"/>
            <a:ext cx="9144000" cy="18716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hr-HR" sz="60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HVALA NA PAŽNJI</a:t>
            </a:r>
          </a:p>
          <a:p>
            <a:pPr algn="ctr" eaLnBrk="1" hangingPunct="1">
              <a:defRPr/>
            </a:pPr>
            <a:endParaRPr lang="en-GB" altLang="sr-Latn-RS" sz="9600" b="1" kern="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88C8DD-2EE8-0AA7-3422-D3E27D7114A4}"/>
              </a:ext>
            </a:extLst>
          </p:cNvPr>
          <p:cNvSpPr txBox="1"/>
          <p:nvPr/>
        </p:nvSpPr>
        <p:spPr>
          <a:xfrm>
            <a:off x="220262" y="4754820"/>
            <a:ext cx="6777037" cy="263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hr-HR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hr-HR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hr-HR" sz="1600" dirty="0" err="1">
                <a:solidFill>
                  <a:schemeClr val="bg1">
                    <a:lumMod val="50000"/>
                  </a:schemeClr>
                </a:solidFill>
              </a:rPr>
              <a:t>izv.prof.dr</a:t>
            </a:r>
            <a:r>
              <a:rPr lang="hr-HR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hr-HR" sz="1600" dirty="0" err="1">
                <a:solidFill>
                  <a:schemeClr val="bg1">
                    <a:lumMod val="50000"/>
                  </a:schemeClr>
                </a:solidFill>
              </a:rPr>
              <a:t>sc</a:t>
            </a:r>
            <a:r>
              <a:rPr lang="hr-HR" sz="1600" dirty="0">
                <a:solidFill>
                  <a:schemeClr val="bg1">
                    <a:lumMod val="50000"/>
                  </a:schemeClr>
                </a:solidFill>
              </a:rPr>
              <a:t>. Mario Bačić</a:t>
            </a:r>
          </a:p>
          <a:p>
            <a:pPr>
              <a:lnSpc>
                <a:spcPct val="150000"/>
              </a:lnSpc>
              <a:defRPr/>
            </a:pPr>
            <a:r>
              <a:rPr lang="hr-HR" sz="1600" dirty="0">
                <a:solidFill>
                  <a:schemeClr val="bg1">
                    <a:lumMod val="50000"/>
                  </a:schemeClr>
                </a:solidFill>
              </a:rPr>
              <a:t>Zavod za geotehniku, Građevinski fakultet Sveučilišta u Zagrebu</a:t>
            </a:r>
          </a:p>
          <a:p>
            <a:pPr>
              <a:lnSpc>
                <a:spcPct val="150000"/>
              </a:lnSpc>
              <a:defRPr/>
            </a:pPr>
            <a:r>
              <a:rPr lang="hr-HR" sz="1600" dirty="0">
                <a:solidFill>
                  <a:srgbClr val="007000"/>
                </a:solidFill>
              </a:rPr>
              <a:t>mbacic@grad.hr</a:t>
            </a:r>
          </a:p>
          <a:p>
            <a:pPr>
              <a:lnSpc>
                <a:spcPct val="150000"/>
              </a:lnSpc>
              <a:defRPr/>
            </a:pPr>
            <a:endParaRPr lang="hr-HR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hr-H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756FCD-A464-6DDA-96D4-72FCC1EF82F1}"/>
              </a:ext>
            </a:extLst>
          </p:cNvPr>
          <p:cNvSpPr txBox="1"/>
          <p:nvPr/>
        </p:nvSpPr>
        <p:spPr>
          <a:xfrm>
            <a:off x="11122476" y="0"/>
            <a:ext cx="106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chemeClr val="accent2">
                    <a:lumMod val="75000"/>
                  </a:schemeClr>
                </a:solidFill>
              </a:rPr>
              <a:t>14/14</a:t>
            </a:r>
          </a:p>
        </p:txBody>
      </p:sp>
    </p:spTree>
    <p:extLst>
      <p:ext uri="{BB962C8B-B14F-4D97-AF65-F5344CB8AC3E}">
        <p14:creationId xmlns:p14="http://schemas.microsoft.com/office/powerpoint/2010/main" val="1565470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6177" y="275478"/>
            <a:ext cx="10515600" cy="1325563"/>
          </a:xfrm>
        </p:spPr>
        <p:txBody>
          <a:bodyPr/>
          <a:lstStyle/>
          <a:p>
            <a:r>
              <a:rPr lang="hr-HR" dirty="0"/>
              <a:t>Sadržaj – poglavlja elaborata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E0168EC-CB6A-1E94-400A-E98F443A4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177" y="1974080"/>
            <a:ext cx="10654552" cy="419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6203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6203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6203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6203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6203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6203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6203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6203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6203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6203950" algn="r"/>
              </a:tabLst>
            </a:pPr>
            <a:r>
              <a:rPr kumimoji="0" lang="hr-HR" altLang="sr-Latn-RS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2</a:t>
            </a:r>
            <a:r>
              <a:rPr kumimoji="0" lang="hr-HR" altLang="sr-Latn-RS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	</a:t>
            </a:r>
            <a:r>
              <a:rPr kumimoji="0" lang="hr-HR" altLang="sr-Latn-RS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TEHNIČKI DIO</a:t>
            </a:r>
            <a:endParaRPr kumimoji="0" lang="hr-HR" altLang="sr-Latn-RS" sz="12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6203950" algn="r"/>
              </a:tabLst>
            </a:pPr>
            <a:r>
              <a:rPr kumimoji="0" lang="hr-HR" altLang="sr-Latn-RS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2.1.</a:t>
            </a:r>
            <a:r>
              <a:rPr kumimoji="0" lang="hr-HR" altLang="sr-Latn-RS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Yu Mincho" panose="02020400000000000000" pitchFamily="18" charset="-128"/>
                <a:cs typeface="Calibri Light" panose="020F0302020204030204" pitchFamily="34" charset="0"/>
              </a:rPr>
              <a:t>	</a:t>
            </a:r>
            <a:r>
              <a:rPr kumimoji="0" lang="hr-HR" altLang="sr-Latn-RS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OPĆENITO O PROJEKTU</a:t>
            </a:r>
            <a:endParaRPr kumimoji="0" lang="hr-HR" altLang="sr-Latn-RS" sz="12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6203950" algn="r"/>
              </a:tabLst>
            </a:pPr>
            <a:r>
              <a:rPr kumimoji="0" lang="hr-HR" altLang="sr-Latn-RS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2.2.</a:t>
            </a:r>
            <a:r>
              <a:rPr kumimoji="0" lang="hr-HR" altLang="sr-Latn-RS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Yu Mincho" panose="02020400000000000000" pitchFamily="18" charset="-128"/>
                <a:cs typeface="Calibri Light" panose="020F0302020204030204" pitchFamily="34" charset="0"/>
              </a:rPr>
              <a:t>	</a:t>
            </a:r>
            <a:r>
              <a:rPr kumimoji="0" lang="hr-HR" altLang="sr-Latn-RS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ZNAČAJ GEOTEHNIČKOG POTRESNOG INŽENJERSTVA</a:t>
            </a:r>
            <a:endParaRPr kumimoji="0" lang="hr-HR" altLang="sr-Latn-RS" sz="12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6203950" algn="r"/>
              </a:tabLst>
            </a:pPr>
            <a:r>
              <a:rPr kumimoji="0" lang="hr-HR" altLang="sr-Latn-RS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2.3.</a:t>
            </a:r>
            <a:r>
              <a:rPr kumimoji="0" lang="hr-HR" altLang="sr-Latn-RS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Yu Mincho" panose="02020400000000000000" pitchFamily="18" charset="-128"/>
                <a:cs typeface="Calibri Light" panose="020F0302020204030204" pitchFamily="34" charset="0"/>
              </a:rPr>
              <a:t>	</a:t>
            </a:r>
            <a:r>
              <a:rPr kumimoji="0" lang="hr-HR" altLang="sr-Latn-RS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PREGLED RELEVANTNIH PODLOGA</a:t>
            </a:r>
            <a:endParaRPr kumimoji="0" lang="hr-HR" altLang="sr-Latn-RS" sz="12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6203950" algn="r"/>
              </a:tabLst>
            </a:pPr>
            <a:r>
              <a:rPr kumimoji="0" lang="hr-HR" altLang="sr-Latn-RS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2.4.</a:t>
            </a:r>
            <a:r>
              <a:rPr kumimoji="0" lang="hr-HR" altLang="sr-Latn-RS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Yu Mincho" panose="02020400000000000000" pitchFamily="18" charset="-128"/>
                <a:cs typeface="Calibri Light" panose="020F0302020204030204" pitchFamily="34" charset="0"/>
              </a:rPr>
              <a:t>	</a:t>
            </a:r>
            <a:r>
              <a:rPr kumimoji="0" lang="hr-HR" altLang="sr-Latn-RS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SEIZMIČKA MIKROZONACIJA</a:t>
            </a:r>
            <a:endParaRPr kumimoji="0" lang="hr-HR" altLang="sr-Latn-RS" sz="12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6203950" algn="r"/>
              </a:tabLst>
            </a:pPr>
            <a:r>
              <a:rPr kumimoji="0" lang="hr-HR" altLang="sr-Latn-RS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2.5.</a:t>
            </a:r>
            <a:r>
              <a:rPr kumimoji="0" lang="hr-HR" altLang="sr-Latn-RS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Yu Mincho" panose="02020400000000000000" pitchFamily="18" charset="-128"/>
                <a:cs typeface="Calibri Light" panose="020F0302020204030204" pitchFamily="34" charset="0"/>
              </a:rPr>
              <a:t>	</a:t>
            </a:r>
            <a:r>
              <a:rPr kumimoji="0" lang="hr-HR" altLang="sr-Latn-RS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AMPLIFIKACIJA POTRESNOG SPEKTRA – KATEGORIZACIJA TLA PREMA EC8</a:t>
            </a:r>
            <a:endParaRPr kumimoji="0" lang="hr-HR" altLang="sr-Latn-RS" sz="12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6203950" algn="r"/>
              </a:tabLst>
            </a:pPr>
            <a:r>
              <a:rPr kumimoji="0" lang="hr-HR" altLang="sr-Latn-RS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2.6.</a:t>
            </a:r>
            <a:r>
              <a:rPr kumimoji="0" lang="hr-HR" altLang="sr-Latn-RS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Yu Mincho" panose="02020400000000000000" pitchFamily="18" charset="-128"/>
                <a:cs typeface="Calibri Light" panose="020F0302020204030204" pitchFamily="34" charset="0"/>
              </a:rPr>
              <a:t>	</a:t>
            </a:r>
            <a:r>
              <a:rPr kumimoji="0" lang="hr-HR" altLang="sr-Latn-RS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LIKVEFAKCIJSKI POTENCIJAL GRADA ZAGREBA</a:t>
            </a:r>
            <a:endParaRPr kumimoji="0" lang="hr-HR" altLang="sr-Latn-RS" sz="12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6203950" algn="r"/>
              </a:tabLst>
            </a:pPr>
            <a:r>
              <a:rPr kumimoji="0" lang="hr-HR" altLang="sr-Latn-RS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2.7.</a:t>
            </a:r>
            <a:r>
              <a:rPr kumimoji="0" lang="hr-HR" altLang="sr-Latn-RS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Yu Mincho" panose="02020400000000000000" pitchFamily="18" charset="-128"/>
                <a:cs typeface="Calibri Light" panose="020F0302020204030204" pitchFamily="34" charset="0"/>
              </a:rPr>
              <a:t>	</a:t>
            </a:r>
            <a:r>
              <a:rPr kumimoji="0" lang="hr-HR" altLang="sr-Latn-RS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POTENCIJAL KLIZANJA TLA U GRADU ZAGREBU</a:t>
            </a:r>
            <a:endParaRPr kumimoji="0" lang="hr-HR" altLang="sr-Latn-RS" sz="12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6203950" algn="r"/>
              </a:tabLst>
            </a:pPr>
            <a:r>
              <a:rPr kumimoji="0" lang="hr-HR" altLang="sr-Latn-RS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2.8.</a:t>
            </a:r>
            <a:r>
              <a:rPr kumimoji="0" lang="hr-HR" altLang="sr-Latn-RS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Yu Mincho" panose="02020400000000000000" pitchFamily="18" charset="-128"/>
                <a:cs typeface="Calibri Light" panose="020F0302020204030204" pitchFamily="34" charset="0"/>
              </a:rPr>
              <a:t>	</a:t>
            </a:r>
            <a:r>
              <a:rPr kumimoji="0" lang="hr-HR" altLang="sr-Latn-RS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ZAKLJUČAK SA SMJERNICAMA ZA BUDUĆA ISTRAŽIVANJA</a:t>
            </a:r>
            <a:endParaRPr kumimoji="0" lang="hr-HR" altLang="sr-Latn-RS" sz="36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C0C824-1EA7-17A5-95F9-3773172DC5D3}"/>
              </a:ext>
            </a:extLst>
          </p:cNvPr>
          <p:cNvSpPr/>
          <p:nvPr/>
        </p:nvSpPr>
        <p:spPr>
          <a:xfrm>
            <a:off x="336177" y="3916680"/>
            <a:ext cx="8440270" cy="22550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Picture 6" descr="A map of the earth with different symbols&#10;&#10;Description automatically generated">
            <a:extLst>
              <a:ext uri="{FF2B5EF4-FFF2-40B4-BE49-F238E27FC236}">
                <a16:creationId xmlns:a16="http://schemas.microsoft.com/office/drawing/2014/main" id="{4D8B1FD6-B02E-266F-FD65-82738448DB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1665" y="551239"/>
            <a:ext cx="4686645" cy="31789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2B436F-2903-3D6B-E343-BA519B30B726}"/>
              </a:ext>
            </a:extLst>
          </p:cNvPr>
          <p:cNvSpPr txBox="1"/>
          <p:nvPr/>
        </p:nvSpPr>
        <p:spPr>
          <a:xfrm>
            <a:off x="11305219" y="6306761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chemeClr val="accent2">
                    <a:lumMod val="75000"/>
                  </a:schemeClr>
                </a:solidFill>
              </a:rPr>
              <a:t>2/14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7FB97EA6-6FF9-36AA-A778-FF989982139C}"/>
              </a:ext>
            </a:extLst>
          </p:cNvPr>
          <p:cNvSpPr/>
          <p:nvPr/>
        </p:nvSpPr>
        <p:spPr>
          <a:xfrm>
            <a:off x="11340948" y="721749"/>
            <a:ext cx="282388" cy="564777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012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709"/>
            <a:ext cx="12247709" cy="1325563"/>
          </a:xfrm>
        </p:spPr>
        <p:txBody>
          <a:bodyPr>
            <a:normAutofit fontScale="90000"/>
          </a:bodyPr>
          <a:lstStyle/>
          <a:p>
            <a:r>
              <a:rPr lang="hr-HR" dirty="0"/>
              <a:t>Seizmička </a:t>
            </a:r>
            <a:r>
              <a:rPr lang="hr-HR" dirty="0" err="1"/>
              <a:t>mikrozonacija</a:t>
            </a:r>
            <a:r>
              <a:rPr lang="hr-HR" dirty="0"/>
              <a:t> – važnost cjelovitog pristupa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CA4917-6C16-C34E-D46E-96D336B56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429" y="1300593"/>
            <a:ext cx="6441994" cy="36903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AD7088-7286-0A81-C20D-A22E8E82CF59}"/>
              </a:ext>
            </a:extLst>
          </p:cNvPr>
          <p:cNvSpPr txBox="1"/>
          <p:nvPr/>
        </p:nvSpPr>
        <p:spPr>
          <a:xfrm>
            <a:off x="234577" y="1300593"/>
            <a:ext cx="5150223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 državama povećane seizmičnosti, kao što je primjerice Japan (ISSMGE, 1999), Turska (GDDA, 2004) ili Italija (SMWG, 2015), postoji snažna potreba sveobuhvatne seizmičke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mikrozonacije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pa se nastoji formalizirati standardni pristup seizmičkom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mikrozoniranju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8840E57-D16B-E337-337E-595D150F3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963238"/>
              </p:ext>
            </p:extLst>
          </p:nvPr>
        </p:nvGraphicFramePr>
        <p:xfrm>
          <a:off x="5634768" y="5113259"/>
          <a:ext cx="6203315" cy="1570863"/>
        </p:xfrm>
        <a:graphic>
          <a:graphicData uri="http://schemas.openxmlformats.org/drawingml/2006/table">
            <a:tbl>
              <a:tblPr firstRow="1" firstCol="1" bandRow="1"/>
              <a:tblGrid>
                <a:gridCol w="3101340">
                  <a:extLst>
                    <a:ext uri="{9D8B030D-6E8A-4147-A177-3AD203B41FA5}">
                      <a16:colId xmlns:a16="http://schemas.microsoft.com/office/drawing/2014/main" val="2813075250"/>
                    </a:ext>
                  </a:extLst>
                </a:gridCol>
                <a:gridCol w="3101975">
                  <a:extLst>
                    <a:ext uri="{9D8B030D-6E8A-4147-A177-3AD203B41FA5}">
                      <a16:colId xmlns:a16="http://schemas.microsoft.com/office/drawing/2014/main" val="33252523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100" b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ULAZNI PODACI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100" b="1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ADEKVATNE METODE</a:t>
                      </a:r>
                      <a:endParaRPr lang="hr-H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08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topografija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LiDAR - digitalni model terena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902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razina podzemne vode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piezometri, istražne bušotine, CPT, *sezonski utjecaj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025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IG sredine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kartiranje, </a:t>
                      </a:r>
                      <a:r>
                        <a:rPr lang="hr-HR" sz="11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in situ</a:t>
                      </a: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 pokusi, istražno bušenje, geofizika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997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svojstva IG sredina uključujući posmičnu brzinu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laboratorij, korelacije sa SPTom i CPTom, geofizika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66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seizmička podina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Istražno bušenje, geofizika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405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iscrtavanje strukture bazena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1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geofizičke dubinske metode, </a:t>
                      </a:r>
                      <a:r>
                        <a:rPr lang="hr-HR" sz="1100" dirty="0" err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mikrotremor</a:t>
                      </a:r>
                      <a:endParaRPr lang="hr-H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84064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4D5D885-1E78-4CCE-4DE9-F85E5BCED02F}"/>
              </a:ext>
            </a:extLst>
          </p:cNvPr>
          <p:cNvSpPr txBox="1"/>
          <p:nvPr/>
        </p:nvSpPr>
        <p:spPr>
          <a:xfrm>
            <a:off x="234577" y="4898236"/>
            <a:ext cx="6204856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Vrijedna ranija istraživanja: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DIGK – faza I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faza II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Geodinamička mreža grada Zagreba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4EBA10-EE28-34DB-4AAE-4FFF1DA529D1}"/>
              </a:ext>
            </a:extLst>
          </p:cNvPr>
          <p:cNvSpPr txBox="1"/>
          <p:nvPr/>
        </p:nvSpPr>
        <p:spPr>
          <a:xfrm>
            <a:off x="11305219" y="0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chemeClr val="accent2">
                    <a:lumMod val="75000"/>
                  </a:schemeClr>
                </a:solidFill>
              </a:rPr>
              <a:t>3/14</a:t>
            </a:r>
          </a:p>
        </p:txBody>
      </p:sp>
    </p:spTree>
    <p:extLst>
      <p:ext uri="{BB962C8B-B14F-4D97-AF65-F5344CB8AC3E}">
        <p14:creationId xmlns:p14="http://schemas.microsoft.com/office/powerpoint/2010/main" val="25975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709"/>
            <a:ext cx="12247709" cy="1325563"/>
          </a:xfrm>
        </p:spPr>
        <p:txBody>
          <a:bodyPr>
            <a:normAutofit/>
          </a:bodyPr>
          <a:lstStyle/>
          <a:p>
            <a:r>
              <a:rPr lang="hr-HR" sz="3600" dirty="0"/>
              <a:t>Amplifikacija potresnog spektra – kategorizacija tla prema EC8</a:t>
            </a:r>
          </a:p>
        </p:txBody>
      </p:sp>
      <p:pic>
        <p:nvPicPr>
          <p:cNvPr id="2" name="Picture 1" descr="A diagram of a geological formation&#10;&#10;Description automatically generated with medium confidence">
            <a:extLst>
              <a:ext uri="{FF2B5EF4-FFF2-40B4-BE49-F238E27FC236}">
                <a16:creationId xmlns:a16="http://schemas.microsoft.com/office/drawing/2014/main" id="{281034DF-3DF7-CC99-AFC6-526DBD7AA2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76" y="1032836"/>
            <a:ext cx="4958124" cy="3270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2" descr="A diagram of a graph&#10;&#10;Description automatically generated">
            <a:extLst>
              <a:ext uri="{FF2B5EF4-FFF2-40B4-BE49-F238E27FC236}">
                <a16:creationId xmlns:a16="http://schemas.microsoft.com/office/drawing/2014/main" id="{5F9364DC-2AFC-D443-925B-41C2A8A830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3211" y="1032837"/>
            <a:ext cx="4958124" cy="32939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88682D-0225-AB2C-4EDB-5142C2CE002F}"/>
              </a:ext>
            </a:extLst>
          </p:cNvPr>
          <p:cNvSpPr txBox="1"/>
          <p:nvPr/>
        </p:nvSpPr>
        <p:spPr>
          <a:xfrm>
            <a:off x="0" y="4303384"/>
            <a:ext cx="12189595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Pouzdana procjena veličine amplifikacije zahtijeva adekvatno definirani geotehnički seizmički model, uključivo poznavanje brzine posmičnih valova karakterističnih slojeva, gustoće tla u slojevima i nelinearnih odnosa modula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posmika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prigušenja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s posmičnom deformacijom, te dubinu profila do osnovne stijene (karakterizirane brzinama posmičnih valova većih od 800 m/s) –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preporuka za građevine ‘’veće važnosti‘’.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građevine ''uobičajene'' namjene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se utjecaj lokalnih uvjeta u tlu na amplifikaciju seizmičke pobude određuje pojednostavljenim postupkom, prema trenutno važećoj normi za projektiranje građevina, HRN EN 1998-1.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AB9194-8E5E-C9E8-95AE-B603E1D38A12}"/>
              </a:ext>
            </a:extLst>
          </p:cNvPr>
          <p:cNvSpPr txBox="1"/>
          <p:nvPr/>
        </p:nvSpPr>
        <p:spPr>
          <a:xfrm>
            <a:off x="11305219" y="0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chemeClr val="accent2">
                    <a:lumMod val="75000"/>
                  </a:schemeClr>
                </a:solidFill>
              </a:rPr>
              <a:t>4/14</a:t>
            </a:r>
          </a:p>
        </p:txBody>
      </p:sp>
    </p:spTree>
    <p:extLst>
      <p:ext uri="{BB962C8B-B14F-4D97-AF65-F5344CB8AC3E}">
        <p14:creationId xmlns:p14="http://schemas.microsoft.com/office/powerpoint/2010/main" val="381348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709"/>
            <a:ext cx="12247709" cy="1325563"/>
          </a:xfrm>
        </p:spPr>
        <p:txBody>
          <a:bodyPr>
            <a:normAutofit/>
          </a:bodyPr>
          <a:lstStyle/>
          <a:p>
            <a:r>
              <a:rPr lang="hr-HR" sz="3600" dirty="0"/>
              <a:t>Amplifikacija potresnog spektra – kategorizacija tla prema EC8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54F229-17D6-4817-2996-8DD227ACB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84" y="1097258"/>
            <a:ext cx="8825200" cy="46634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5933E4-A11E-A0B2-30CE-FD0B63816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968" y="2293257"/>
            <a:ext cx="8783724" cy="4411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1CEAB0-3FD7-AA39-BC32-4B40E274FF6F}"/>
              </a:ext>
            </a:extLst>
          </p:cNvPr>
          <p:cNvSpPr txBox="1"/>
          <p:nvPr/>
        </p:nvSpPr>
        <p:spPr>
          <a:xfrm>
            <a:off x="9018393" y="1097258"/>
            <a:ext cx="62193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USGS (2023)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462F4A-4D86-4EF1-C4DC-D3332F499A84}"/>
              </a:ext>
            </a:extLst>
          </p:cNvPr>
          <p:cNvSpPr txBox="1"/>
          <p:nvPr/>
        </p:nvSpPr>
        <p:spPr>
          <a:xfrm>
            <a:off x="1071821" y="6264242"/>
            <a:ext cx="62193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EFEHR (2021)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5451EF-BE57-6A07-14F8-46C4284174BF}"/>
              </a:ext>
            </a:extLst>
          </p:cNvPr>
          <p:cNvSpPr txBox="1"/>
          <p:nvPr/>
        </p:nvSpPr>
        <p:spPr>
          <a:xfrm>
            <a:off x="11305219" y="0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chemeClr val="accent2">
                    <a:lumMod val="75000"/>
                  </a:schemeClr>
                </a:solidFill>
              </a:rPr>
              <a:t>5/14</a:t>
            </a:r>
          </a:p>
        </p:txBody>
      </p:sp>
    </p:spTree>
    <p:extLst>
      <p:ext uri="{BB962C8B-B14F-4D97-AF65-F5344CB8AC3E}">
        <p14:creationId xmlns:p14="http://schemas.microsoft.com/office/powerpoint/2010/main" val="318103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84186"/>
            <a:ext cx="12247709" cy="1325563"/>
          </a:xfrm>
        </p:spPr>
        <p:txBody>
          <a:bodyPr>
            <a:normAutofit/>
          </a:bodyPr>
          <a:lstStyle/>
          <a:p>
            <a:r>
              <a:rPr lang="hr-HR" sz="3600" dirty="0"/>
              <a:t>Amplifikacija potresnog spektra – kategorizacija tla prema EC8</a:t>
            </a:r>
          </a:p>
        </p:txBody>
      </p:sp>
      <p:pic>
        <p:nvPicPr>
          <p:cNvPr id="2" name="Picture 1" descr="A diagram of a structure&#10;&#10;Description automatically generated with medium confidence">
            <a:extLst>
              <a:ext uri="{FF2B5EF4-FFF2-40B4-BE49-F238E27FC236}">
                <a16:creationId xmlns:a16="http://schemas.microsoft.com/office/drawing/2014/main" id="{698C4A27-ED20-3011-17B9-0E8A917512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123" y="1199306"/>
            <a:ext cx="5397820" cy="55173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3F6945-EA8D-2517-E960-48DE9F4ABB9C}"/>
              </a:ext>
            </a:extLst>
          </p:cNvPr>
          <p:cNvSpPr txBox="1"/>
          <p:nvPr/>
        </p:nvSpPr>
        <p:spPr>
          <a:xfrm>
            <a:off x="2672791" y="1094020"/>
            <a:ext cx="6219370" cy="10218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sr-Latn-RS"/>
            </a:defPPr>
            <a:lvl1pPr>
              <a:defRPr sz="1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hr-HR" dirty="0"/>
              <a:t>Sintezni </a:t>
            </a:r>
            <a:r>
              <a:rPr lang="hr-HR" dirty="0" err="1"/>
              <a:t>litološki</a:t>
            </a:r>
            <a:r>
              <a:rPr lang="hr-HR" dirty="0"/>
              <a:t> stup </a:t>
            </a:r>
          </a:p>
          <a:p>
            <a:pPr algn="ctr">
              <a:lnSpc>
                <a:spcPct val="150000"/>
              </a:lnSpc>
            </a:pPr>
            <a:r>
              <a:rPr lang="hr-HR" dirty="0" err="1"/>
              <a:t>prisavske</a:t>
            </a:r>
            <a:r>
              <a:rPr lang="hr-HR" dirty="0"/>
              <a:t> ravnice</a:t>
            </a:r>
          </a:p>
          <a:p>
            <a:pPr algn="ctr">
              <a:lnSpc>
                <a:spcPct val="150000"/>
              </a:lnSpc>
            </a:pPr>
            <a:r>
              <a:rPr lang="hr-HR" dirty="0"/>
              <a:t> (Jurak i dr., 1998)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28DC01A-1D45-2CE4-8A8C-DF738ACDE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56657"/>
              </p:ext>
            </p:extLst>
          </p:nvPr>
        </p:nvGraphicFramePr>
        <p:xfrm>
          <a:off x="227125" y="4813300"/>
          <a:ext cx="6413152" cy="2019681"/>
        </p:xfrm>
        <a:graphic>
          <a:graphicData uri="http://schemas.openxmlformats.org/drawingml/2006/table">
            <a:tbl>
              <a:tblPr firstRow="1" firstCol="1" bandRow="1"/>
              <a:tblGrid>
                <a:gridCol w="567930">
                  <a:extLst>
                    <a:ext uri="{9D8B030D-6E8A-4147-A177-3AD203B41FA5}">
                      <a16:colId xmlns:a16="http://schemas.microsoft.com/office/drawing/2014/main" val="1076196191"/>
                    </a:ext>
                  </a:extLst>
                </a:gridCol>
                <a:gridCol w="1343752">
                  <a:extLst>
                    <a:ext uri="{9D8B030D-6E8A-4147-A177-3AD203B41FA5}">
                      <a16:colId xmlns:a16="http://schemas.microsoft.com/office/drawing/2014/main" val="3018941269"/>
                    </a:ext>
                  </a:extLst>
                </a:gridCol>
                <a:gridCol w="996173">
                  <a:extLst>
                    <a:ext uri="{9D8B030D-6E8A-4147-A177-3AD203B41FA5}">
                      <a16:colId xmlns:a16="http://schemas.microsoft.com/office/drawing/2014/main" val="460817854"/>
                    </a:ext>
                  </a:extLst>
                </a:gridCol>
                <a:gridCol w="996829">
                  <a:extLst>
                    <a:ext uri="{9D8B030D-6E8A-4147-A177-3AD203B41FA5}">
                      <a16:colId xmlns:a16="http://schemas.microsoft.com/office/drawing/2014/main" val="2082746858"/>
                    </a:ext>
                  </a:extLst>
                </a:gridCol>
                <a:gridCol w="657120">
                  <a:extLst>
                    <a:ext uri="{9D8B030D-6E8A-4147-A177-3AD203B41FA5}">
                      <a16:colId xmlns:a16="http://schemas.microsoft.com/office/drawing/2014/main" val="1838030065"/>
                    </a:ext>
                  </a:extLst>
                </a:gridCol>
                <a:gridCol w="727292">
                  <a:extLst>
                    <a:ext uri="{9D8B030D-6E8A-4147-A177-3AD203B41FA5}">
                      <a16:colId xmlns:a16="http://schemas.microsoft.com/office/drawing/2014/main" val="708014648"/>
                    </a:ext>
                  </a:extLst>
                </a:gridCol>
                <a:gridCol w="1124056">
                  <a:extLst>
                    <a:ext uri="{9D8B030D-6E8A-4147-A177-3AD203B41FA5}">
                      <a16:colId xmlns:a16="http://schemas.microsoft.com/office/drawing/2014/main" val="32461846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 b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Oznaka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 b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Lokacija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 b="1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X</a:t>
                      </a:r>
                      <a:endParaRPr lang="hr-H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 b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Y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 b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Vs</a:t>
                      </a:r>
                      <a:r>
                        <a:rPr lang="hr-HR" sz="1100" b="1" baseline="-250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30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 b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Kategorija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 b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Izvor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312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C1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I. Gimnazija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460495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5071029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350 m/s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C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Uglešić, 2021.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670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C2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Bundek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460617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5071806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334 m/s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C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Uglešić, 2021.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018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C3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Hilton Garden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461057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5074033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293 m/s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C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Uglešić, 2021.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005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C4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Arena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456720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5070287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321 m/s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C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Kvasnička, 2009.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665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C5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HL - Sopot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459861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5070931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357 m/s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C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CGF d.o.o., 2022.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22217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C6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Zavrtnica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461097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5074234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318 m/s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C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TC d.o.o., 2016.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904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C7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Trg bana J. J.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459398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5074823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357 m/s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C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TC d.o.o., 2017.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460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C8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Importanne Galleria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459983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5074930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297 m/s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C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hr-HR" sz="11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Plotter"/>
                        </a:rPr>
                        <a:t>IGH d.d., 1994.</a:t>
                      </a:r>
                      <a:endParaRPr lang="hr-H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Plotter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29499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FB4174C-551B-865F-25C1-4F1D21900971}"/>
              </a:ext>
            </a:extLst>
          </p:cNvPr>
          <p:cNvSpPr txBox="1"/>
          <p:nvPr/>
        </p:nvSpPr>
        <p:spPr>
          <a:xfrm>
            <a:off x="2323355" y="3662337"/>
            <a:ext cx="6219370" cy="1021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Dostupni mjereni podaci </a:t>
            </a:r>
          </a:p>
          <a:p>
            <a:pPr algn="ctr">
              <a:lnSpc>
                <a:spcPct val="150000"/>
              </a:lnSpc>
            </a:pPr>
            <a:r>
              <a:rPr lang="hr-H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MASW i </a:t>
            </a:r>
            <a:r>
              <a:rPr lang="hr-HR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downhole</a:t>
            </a:r>
            <a:r>
              <a:rPr lang="hr-H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ispitivanja </a:t>
            </a:r>
          </a:p>
          <a:p>
            <a:pPr algn="ctr">
              <a:lnSpc>
                <a:spcPct val="150000"/>
              </a:lnSpc>
            </a:pPr>
            <a:r>
              <a:rPr lang="hr-H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hr-HR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prisavskoj</a:t>
            </a:r>
            <a:r>
              <a:rPr lang="hr-H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ravnici</a:t>
            </a:r>
          </a:p>
        </p:txBody>
      </p:sp>
      <p:pic>
        <p:nvPicPr>
          <p:cNvPr id="10" name="Slika 1" descr="Slika na kojoj se prikazuje tekst, karta, atlas, dijagram&#10;&#10;Opis je automatski generiran">
            <a:extLst>
              <a:ext uri="{FF2B5EF4-FFF2-40B4-BE49-F238E27FC236}">
                <a16:creationId xmlns:a16="http://schemas.microsoft.com/office/drawing/2014/main" id="{3DEEAFB9-443B-4EAA-9E27-E3BC81F306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09" y="681396"/>
            <a:ext cx="4010291" cy="4002824"/>
          </a:xfrm>
          <a:prstGeom prst="rect">
            <a:avLst/>
          </a:prstGeom>
        </p:spPr>
      </p:pic>
      <p:pic>
        <p:nvPicPr>
          <p:cNvPr id="17" name="Picture 16" descr="A red and yellow circle with a white x in it&#10;&#10;Description automatically generated">
            <a:extLst>
              <a:ext uri="{FF2B5EF4-FFF2-40B4-BE49-F238E27FC236}">
                <a16:creationId xmlns:a16="http://schemas.microsoft.com/office/drawing/2014/main" id="{E6F1778A-40B2-7EE6-E69E-62901B959E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t="12777" r="72782" b="13772"/>
          <a:stretch/>
        </p:blipFill>
        <p:spPr>
          <a:xfrm>
            <a:off x="2147754" y="1767692"/>
            <a:ext cx="576264" cy="526415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8F1E21C-04CC-DDDA-F6E4-80B9D7AA70E8}"/>
              </a:ext>
            </a:extLst>
          </p:cNvPr>
          <p:cNvSpPr/>
          <p:nvPr/>
        </p:nvSpPr>
        <p:spPr>
          <a:xfrm>
            <a:off x="428625" y="2347913"/>
            <a:ext cx="3205163" cy="2219325"/>
          </a:xfrm>
          <a:custGeom>
            <a:avLst/>
            <a:gdLst>
              <a:gd name="connsiteX0" fmla="*/ 3205163 w 3205163"/>
              <a:gd name="connsiteY0" fmla="*/ 152400 h 2219325"/>
              <a:gd name="connsiteX1" fmla="*/ 3186113 w 3205163"/>
              <a:gd name="connsiteY1" fmla="*/ 500062 h 2219325"/>
              <a:gd name="connsiteX2" fmla="*/ 2886075 w 3205163"/>
              <a:gd name="connsiteY2" fmla="*/ 300037 h 2219325"/>
              <a:gd name="connsiteX3" fmla="*/ 2652713 w 3205163"/>
              <a:gd name="connsiteY3" fmla="*/ 247650 h 2219325"/>
              <a:gd name="connsiteX4" fmla="*/ 2643188 w 3205163"/>
              <a:gd name="connsiteY4" fmla="*/ 352425 h 2219325"/>
              <a:gd name="connsiteX5" fmla="*/ 2619375 w 3205163"/>
              <a:gd name="connsiteY5" fmla="*/ 400050 h 2219325"/>
              <a:gd name="connsiteX6" fmla="*/ 2509838 w 3205163"/>
              <a:gd name="connsiteY6" fmla="*/ 381000 h 2219325"/>
              <a:gd name="connsiteX7" fmla="*/ 2486025 w 3205163"/>
              <a:gd name="connsiteY7" fmla="*/ 352425 h 2219325"/>
              <a:gd name="connsiteX8" fmla="*/ 2447925 w 3205163"/>
              <a:gd name="connsiteY8" fmla="*/ 371475 h 2219325"/>
              <a:gd name="connsiteX9" fmla="*/ 2447925 w 3205163"/>
              <a:gd name="connsiteY9" fmla="*/ 371475 h 2219325"/>
              <a:gd name="connsiteX10" fmla="*/ 2338388 w 3205163"/>
              <a:gd name="connsiteY10" fmla="*/ 481012 h 2219325"/>
              <a:gd name="connsiteX11" fmla="*/ 2271713 w 3205163"/>
              <a:gd name="connsiteY11" fmla="*/ 561975 h 2219325"/>
              <a:gd name="connsiteX12" fmla="*/ 2143125 w 3205163"/>
              <a:gd name="connsiteY12" fmla="*/ 657225 h 2219325"/>
              <a:gd name="connsiteX13" fmla="*/ 2062163 w 3205163"/>
              <a:gd name="connsiteY13" fmla="*/ 700087 h 2219325"/>
              <a:gd name="connsiteX14" fmla="*/ 1985963 w 3205163"/>
              <a:gd name="connsiteY14" fmla="*/ 666750 h 2219325"/>
              <a:gd name="connsiteX15" fmla="*/ 1971675 w 3205163"/>
              <a:gd name="connsiteY15" fmla="*/ 733425 h 2219325"/>
              <a:gd name="connsiteX16" fmla="*/ 1900238 w 3205163"/>
              <a:gd name="connsiteY16" fmla="*/ 747712 h 2219325"/>
              <a:gd name="connsiteX17" fmla="*/ 1852613 w 3205163"/>
              <a:gd name="connsiteY17" fmla="*/ 790575 h 2219325"/>
              <a:gd name="connsiteX18" fmla="*/ 1833563 w 3205163"/>
              <a:gd name="connsiteY18" fmla="*/ 862012 h 2219325"/>
              <a:gd name="connsiteX19" fmla="*/ 1824038 w 3205163"/>
              <a:gd name="connsiteY19" fmla="*/ 904875 h 2219325"/>
              <a:gd name="connsiteX20" fmla="*/ 1814513 w 3205163"/>
              <a:gd name="connsiteY20" fmla="*/ 1109662 h 2219325"/>
              <a:gd name="connsiteX21" fmla="*/ 1619250 w 3205163"/>
              <a:gd name="connsiteY21" fmla="*/ 1147762 h 2219325"/>
              <a:gd name="connsiteX22" fmla="*/ 1576388 w 3205163"/>
              <a:gd name="connsiteY22" fmla="*/ 1147762 h 2219325"/>
              <a:gd name="connsiteX23" fmla="*/ 1562100 w 3205163"/>
              <a:gd name="connsiteY23" fmla="*/ 1200150 h 2219325"/>
              <a:gd name="connsiteX24" fmla="*/ 1543050 w 3205163"/>
              <a:gd name="connsiteY24" fmla="*/ 1257300 h 2219325"/>
              <a:gd name="connsiteX25" fmla="*/ 1519238 w 3205163"/>
              <a:gd name="connsiteY25" fmla="*/ 1300162 h 2219325"/>
              <a:gd name="connsiteX26" fmla="*/ 1471613 w 3205163"/>
              <a:gd name="connsiteY26" fmla="*/ 1347787 h 2219325"/>
              <a:gd name="connsiteX27" fmla="*/ 1423988 w 3205163"/>
              <a:gd name="connsiteY27" fmla="*/ 1400175 h 2219325"/>
              <a:gd name="connsiteX28" fmla="*/ 1438275 w 3205163"/>
              <a:gd name="connsiteY28" fmla="*/ 1490662 h 2219325"/>
              <a:gd name="connsiteX29" fmla="*/ 1376363 w 3205163"/>
              <a:gd name="connsiteY29" fmla="*/ 1738312 h 2219325"/>
              <a:gd name="connsiteX30" fmla="*/ 1328738 w 3205163"/>
              <a:gd name="connsiteY30" fmla="*/ 1804987 h 2219325"/>
              <a:gd name="connsiteX31" fmla="*/ 1295400 w 3205163"/>
              <a:gd name="connsiteY31" fmla="*/ 1876425 h 2219325"/>
              <a:gd name="connsiteX32" fmla="*/ 1276350 w 3205163"/>
              <a:gd name="connsiteY32" fmla="*/ 2066925 h 2219325"/>
              <a:gd name="connsiteX33" fmla="*/ 1243013 w 3205163"/>
              <a:gd name="connsiteY33" fmla="*/ 2095500 h 2219325"/>
              <a:gd name="connsiteX34" fmla="*/ 1162050 w 3205163"/>
              <a:gd name="connsiteY34" fmla="*/ 2171700 h 2219325"/>
              <a:gd name="connsiteX35" fmla="*/ 1095375 w 3205163"/>
              <a:gd name="connsiteY35" fmla="*/ 2219325 h 2219325"/>
              <a:gd name="connsiteX36" fmla="*/ 1014413 w 3205163"/>
              <a:gd name="connsiteY36" fmla="*/ 2219325 h 2219325"/>
              <a:gd name="connsiteX37" fmla="*/ 942975 w 3205163"/>
              <a:gd name="connsiteY37" fmla="*/ 2181225 h 2219325"/>
              <a:gd name="connsiteX38" fmla="*/ 947738 w 3205163"/>
              <a:gd name="connsiteY38" fmla="*/ 2100262 h 2219325"/>
              <a:gd name="connsiteX39" fmla="*/ 981075 w 3205163"/>
              <a:gd name="connsiteY39" fmla="*/ 2052637 h 2219325"/>
              <a:gd name="connsiteX40" fmla="*/ 881063 w 3205163"/>
              <a:gd name="connsiteY40" fmla="*/ 1990725 h 2219325"/>
              <a:gd name="connsiteX41" fmla="*/ 728663 w 3205163"/>
              <a:gd name="connsiteY41" fmla="*/ 1795462 h 2219325"/>
              <a:gd name="connsiteX42" fmla="*/ 642938 w 3205163"/>
              <a:gd name="connsiteY42" fmla="*/ 1752600 h 2219325"/>
              <a:gd name="connsiteX43" fmla="*/ 538163 w 3205163"/>
              <a:gd name="connsiteY43" fmla="*/ 1728787 h 2219325"/>
              <a:gd name="connsiteX44" fmla="*/ 342900 w 3205163"/>
              <a:gd name="connsiteY44" fmla="*/ 1619250 h 2219325"/>
              <a:gd name="connsiteX45" fmla="*/ 223838 w 3205163"/>
              <a:gd name="connsiteY45" fmla="*/ 1519237 h 2219325"/>
              <a:gd name="connsiteX46" fmla="*/ 76200 w 3205163"/>
              <a:gd name="connsiteY46" fmla="*/ 1466850 h 2219325"/>
              <a:gd name="connsiteX47" fmla="*/ 23813 w 3205163"/>
              <a:gd name="connsiteY47" fmla="*/ 1371600 h 2219325"/>
              <a:gd name="connsiteX48" fmla="*/ 0 w 3205163"/>
              <a:gd name="connsiteY48" fmla="*/ 1162050 h 2219325"/>
              <a:gd name="connsiteX49" fmla="*/ 90488 w 3205163"/>
              <a:gd name="connsiteY49" fmla="*/ 1000125 h 2219325"/>
              <a:gd name="connsiteX50" fmla="*/ 152400 w 3205163"/>
              <a:gd name="connsiteY50" fmla="*/ 947737 h 2219325"/>
              <a:gd name="connsiteX51" fmla="*/ 242888 w 3205163"/>
              <a:gd name="connsiteY51" fmla="*/ 919162 h 2219325"/>
              <a:gd name="connsiteX52" fmla="*/ 342900 w 3205163"/>
              <a:gd name="connsiteY52" fmla="*/ 1019175 h 2219325"/>
              <a:gd name="connsiteX53" fmla="*/ 442913 w 3205163"/>
              <a:gd name="connsiteY53" fmla="*/ 1047750 h 2219325"/>
              <a:gd name="connsiteX54" fmla="*/ 538163 w 3205163"/>
              <a:gd name="connsiteY54" fmla="*/ 1090612 h 2219325"/>
              <a:gd name="connsiteX55" fmla="*/ 595313 w 3205163"/>
              <a:gd name="connsiteY55" fmla="*/ 1114425 h 2219325"/>
              <a:gd name="connsiteX56" fmla="*/ 723900 w 3205163"/>
              <a:gd name="connsiteY56" fmla="*/ 1000125 h 2219325"/>
              <a:gd name="connsiteX57" fmla="*/ 723900 w 3205163"/>
              <a:gd name="connsiteY57" fmla="*/ 938212 h 2219325"/>
              <a:gd name="connsiteX58" fmla="*/ 790575 w 3205163"/>
              <a:gd name="connsiteY58" fmla="*/ 862012 h 2219325"/>
              <a:gd name="connsiteX59" fmla="*/ 823913 w 3205163"/>
              <a:gd name="connsiteY59" fmla="*/ 776287 h 2219325"/>
              <a:gd name="connsiteX60" fmla="*/ 747713 w 3205163"/>
              <a:gd name="connsiteY60" fmla="*/ 719137 h 2219325"/>
              <a:gd name="connsiteX61" fmla="*/ 666750 w 3205163"/>
              <a:gd name="connsiteY61" fmla="*/ 619125 h 2219325"/>
              <a:gd name="connsiteX62" fmla="*/ 614363 w 3205163"/>
              <a:gd name="connsiteY62" fmla="*/ 614362 h 2219325"/>
              <a:gd name="connsiteX63" fmla="*/ 500063 w 3205163"/>
              <a:gd name="connsiteY63" fmla="*/ 623887 h 2219325"/>
              <a:gd name="connsiteX64" fmla="*/ 481013 w 3205163"/>
              <a:gd name="connsiteY64" fmla="*/ 557212 h 2219325"/>
              <a:gd name="connsiteX65" fmla="*/ 381000 w 3205163"/>
              <a:gd name="connsiteY65" fmla="*/ 509587 h 2219325"/>
              <a:gd name="connsiteX66" fmla="*/ 366713 w 3205163"/>
              <a:gd name="connsiteY66" fmla="*/ 471487 h 2219325"/>
              <a:gd name="connsiteX67" fmla="*/ 466725 w 3205163"/>
              <a:gd name="connsiteY67" fmla="*/ 419100 h 2219325"/>
              <a:gd name="connsiteX68" fmla="*/ 504825 w 3205163"/>
              <a:gd name="connsiteY68" fmla="*/ 328612 h 2219325"/>
              <a:gd name="connsiteX69" fmla="*/ 461963 w 3205163"/>
              <a:gd name="connsiteY69" fmla="*/ 261937 h 2219325"/>
              <a:gd name="connsiteX70" fmla="*/ 461963 w 3205163"/>
              <a:gd name="connsiteY70" fmla="*/ 219075 h 2219325"/>
              <a:gd name="connsiteX71" fmla="*/ 433388 w 3205163"/>
              <a:gd name="connsiteY71" fmla="*/ 180975 h 2219325"/>
              <a:gd name="connsiteX72" fmla="*/ 385763 w 3205163"/>
              <a:gd name="connsiteY72" fmla="*/ 71437 h 2219325"/>
              <a:gd name="connsiteX73" fmla="*/ 452438 w 3205163"/>
              <a:gd name="connsiteY73" fmla="*/ 66675 h 2219325"/>
              <a:gd name="connsiteX74" fmla="*/ 828675 w 3205163"/>
              <a:gd name="connsiteY74" fmla="*/ 109537 h 2219325"/>
              <a:gd name="connsiteX75" fmla="*/ 1047750 w 3205163"/>
              <a:gd name="connsiteY75" fmla="*/ 185737 h 2219325"/>
              <a:gd name="connsiteX76" fmla="*/ 1624013 w 3205163"/>
              <a:gd name="connsiteY76" fmla="*/ 109537 h 2219325"/>
              <a:gd name="connsiteX77" fmla="*/ 1905000 w 3205163"/>
              <a:gd name="connsiteY77" fmla="*/ 42862 h 2219325"/>
              <a:gd name="connsiteX78" fmla="*/ 2281238 w 3205163"/>
              <a:gd name="connsiteY78" fmla="*/ 0 h 2219325"/>
              <a:gd name="connsiteX79" fmla="*/ 2790825 w 3205163"/>
              <a:gd name="connsiteY79" fmla="*/ 23812 h 2219325"/>
              <a:gd name="connsiteX80" fmla="*/ 3205163 w 3205163"/>
              <a:gd name="connsiteY80" fmla="*/ 152400 h 221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205163" h="2219325">
                <a:moveTo>
                  <a:pt x="3205163" y="152400"/>
                </a:moveTo>
                <a:lnTo>
                  <a:pt x="3186113" y="500062"/>
                </a:lnTo>
                <a:lnTo>
                  <a:pt x="2886075" y="300037"/>
                </a:lnTo>
                <a:lnTo>
                  <a:pt x="2652713" y="247650"/>
                </a:lnTo>
                <a:lnTo>
                  <a:pt x="2643188" y="352425"/>
                </a:lnTo>
                <a:lnTo>
                  <a:pt x="2619375" y="400050"/>
                </a:lnTo>
                <a:lnTo>
                  <a:pt x="2509838" y="381000"/>
                </a:lnTo>
                <a:lnTo>
                  <a:pt x="2486025" y="352425"/>
                </a:lnTo>
                <a:lnTo>
                  <a:pt x="2447925" y="371475"/>
                </a:lnTo>
                <a:lnTo>
                  <a:pt x="2447925" y="371475"/>
                </a:lnTo>
                <a:lnTo>
                  <a:pt x="2338388" y="481012"/>
                </a:lnTo>
                <a:lnTo>
                  <a:pt x="2271713" y="561975"/>
                </a:lnTo>
                <a:lnTo>
                  <a:pt x="2143125" y="657225"/>
                </a:lnTo>
                <a:lnTo>
                  <a:pt x="2062163" y="700087"/>
                </a:lnTo>
                <a:lnTo>
                  <a:pt x="1985963" y="666750"/>
                </a:lnTo>
                <a:lnTo>
                  <a:pt x="1971675" y="733425"/>
                </a:lnTo>
                <a:lnTo>
                  <a:pt x="1900238" y="747712"/>
                </a:lnTo>
                <a:lnTo>
                  <a:pt x="1852613" y="790575"/>
                </a:lnTo>
                <a:lnTo>
                  <a:pt x="1833563" y="862012"/>
                </a:lnTo>
                <a:lnTo>
                  <a:pt x="1824038" y="904875"/>
                </a:lnTo>
                <a:lnTo>
                  <a:pt x="1814513" y="1109662"/>
                </a:lnTo>
                <a:lnTo>
                  <a:pt x="1619250" y="1147762"/>
                </a:lnTo>
                <a:lnTo>
                  <a:pt x="1576388" y="1147762"/>
                </a:lnTo>
                <a:lnTo>
                  <a:pt x="1562100" y="1200150"/>
                </a:lnTo>
                <a:lnTo>
                  <a:pt x="1543050" y="1257300"/>
                </a:lnTo>
                <a:lnTo>
                  <a:pt x="1519238" y="1300162"/>
                </a:lnTo>
                <a:lnTo>
                  <a:pt x="1471613" y="1347787"/>
                </a:lnTo>
                <a:lnTo>
                  <a:pt x="1423988" y="1400175"/>
                </a:lnTo>
                <a:lnTo>
                  <a:pt x="1438275" y="1490662"/>
                </a:lnTo>
                <a:lnTo>
                  <a:pt x="1376363" y="1738312"/>
                </a:lnTo>
                <a:lnTo>
                  <a:pt x="1328738" y="1804987"/>
                </a:lnTo>
                <a:lnTo>
                  <a:pt x="1295400" y="1876425"/>
                </a:lnTo>
                <a:lnTo>
                  <a:pt x="1276350" y="2066925"/>
                </a:lnTo>
                <a:lnTo>
                  <a:pt x="1243013" y="2095500"/>
                </a:lnTo>
                <a:lnTo>
                  <a:pt x="1162050" y="2171700"/>
                </a:lnTo>
                <a:lnTo>
                  <a:pt x="1095375" y="2219325"/>
                </a:lnTo>
                <a:lnTo>
                  <a:pt x="1014413" y="2219325"/>
                </a:lnTo>
                <a:lnTo>
                  <a:pt x="942975" y="2181225"/>
                </a:lnTo>
                <a:lnTo>
                  <a:pt x="947738" y="2100262"/>
                </a:lnTo>
                <a:lnTo>
                  <a:pt x="981075" y="2052637"/>
                </a:lnTo>
                <a:lnTo>
                  <a:pt x="881063" y="1990725"/>
                </a:lnTo>
                <a:lnTo>
                  <a:pt x="728663" y="1795462"/>
                </a:lnTo>
                <a:lnTo>
                  <a:pt x="642938" y="1752600"/>
                </a:lnTo>
                <a:lnTo>
                  <a:pt x="538163" y="1728787"/>
                </a:lnTo>
                <a:lnTo>
                  <a:pt x="342900" y="1619250"/>
                </a:lnTo>
                <a:lnTo>
                  <a:pt x="223838" y="1519237"/>
                </a:lnTo>
                <a:lnTo>
                  <a:pt x="76200" y="1466850"/>
                </a:lnTo>
                <a:lnTo>
                  <a:pt x="23813" y="1371600"/>
                </a:lnTo>
                <a:lnTo>
                  <a:pt x="0" y="1162050"/>
                </a:lnTo>
                <a:lnTo>
                  <a:pt x="90488" y="1000125"/>
                </a:lnTo>
                <a:lnTo>
                  <a:pt x="152400" y="947737"/>
                </a:lnTo>
                <a:lnTo>
                  <a:pt x="242888" y="919162"/>
                </a:lnTo>
                <a:lnTo>
                  <a:pt x="342900" y="1019175"/>
                </a:lnTo>
                <a:lnTo>
                  <a:pt x="442913" y="1047750"/>
                </a:lnTo>
                <a:lnTo>
                  <a:pt x="538163" y="1090612"/>
                </a:lnTo>
                <a:lnTo>
                  <a:pt x="595313" y="1114425"/>
                </a:lnTo>
                <a:lnTo>
                  <a:pt x="723900" y="1000125"/>
                </a:lnTo>
                <a:lnTo>
                  <a:pt x="723900" y="938212"/>
                </a:lnTo>
                <a:lnTo>
                  <a:pt x="790575" y="862012"/>
                </a:lnTo>
                <a:lnTo>
                  <a:pt x="823913" y="776287"/>
                </a:lnTo>
                <a:lnTo>
                  <a:pt x="747713" y="719137"/>
                </a:lnTo>
                <a:lnTo>
                  <a:pt x="666750" y="619125"/>
                </a:lnTo>
                <a:lnTo>
                  <a:pt x="614363" y="614362"/>
                </a:lnTo>
                <a:lnTo>
                  <a:pt x="500063" y="623887"/>
                </a:lnTo>
                <a:lnTo>
                  <a:pt x="481013" y="557212"/>
                </a:lnTo>
                <a:lnTo>
                  <a:pt x="381000" y="509587"/>
                </a:lnTo>
                <a:lnTo>
                  <a:pt x="366713" y="471487"/>
                </a:lnTo>
                <a:lnTo>
                  <a:pt x="466725" y="419100"/>
                </a:lnTo>
                <a:lnTo>
                  <a:pt x="504825" y="328612"/>
                </a:lnTo>
                <a:lnTo>
                  <a:pt x="461963" y="261937"/>
                </a:lnTo>
                <a:lnTo>
                  <a:pt x="461963" y="219075"/>
                </a:lnTo>
                <a:lnTo>
                  <a:pt x="433388" y="180975"/>
                </a:lnTo>
                <a:lnTo>
                  <a:pt x="385763" y="71437"/>
                </a:lnTo>
                <a:lnTo>
                  <a:pt x="452438" y="66675"/>
                </a:lnTo>
                <a:lnTo>
                  <a:pt x="828675" y="109537"/>
                </a:lnTo>
                <a:lnTo>
                  <a:pt x="1047750" y="185737"/>
                </a:lnTo>
                <a:lnTo>
                  <a:pt x="1624013" y="109537"/>
                </a:lnTo>
                <a:lnTo>
                  <a:pt x="1905000" y="42862"/>
                </a:lnTo>
                <a:lnTo>
                  <a:pt x="2281238" y="0"/>
                </a:lnTo>
                <a:lnTo>
                  <a:pt x="2790825" y="23812"/>
                </a:lnTo>
                <a:lnTo>
                  <a:pt x="3205163" y="15240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" name="Picture 19" descr="A red circle with a white question mark&#10;&#10;Description automatically generated">
            <a:extLst>
              <a:ext uri="{FF2B5EF4-FFF2-40B4-BE49-F238E27FC236}">
                <a16:creationId xmlns:a16="http://schemas.microsoft.com/office/drawing/2014/main" id="{E2CC0195-3774-975F-E825-BFA1B81C43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84" y="2944199"/>
            <a:ext cx="484801" cy="48480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08464CB-E303-44C3-F31D-F348DE27C9DF}"/>
              </a:ext>
            </a:extLst>
          </p:cNvPr>
          <p:cNvSpPr txBox="1"/>
          <p:nvPr/>
        </p:nvSpPr>
        <p:spPr>
          <a:xfrm>
            <a:off x="11360928" y="597122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chemeClr val="accent2">
                    <a:lumMod val="75000"/>
                  </a:schemeClr>
                </a:solidFill>
              </a:rPr>
              <a:t>6/14</a:t>
            </a:r>
          </a:p>
        </p:txBody>
      </p:sp>
    </p:spTree>
    <p:extLst>
      <p:ext uri="{BB962C8B-B14F-4D97-AF65-F5344CB8AC3E}">
        <p14:creationId xmlns:p14="http://schemas.microsoft.com/office/powerpoint/2010/main" val="315753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247709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r-HR" sz="3200" dirty="0"/>
              <a:t>Amplifikacija potresnog spektra</a:t>
            </a:r>
            <a:br>
              <a:rPr lang="hr-HR" sz="3200" dirty="0"/>
            </a:br>
            <a:r>
              <a:rPr lang="hr-HR" sz="3200" dirty="0"/>
              <a:t> – kategorizacija tla prema EC8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D193B-BBD3-5685-FDF5-AE23939D7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400" y="-15293"/>
            <a:ext cx="6578601" cy="68732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13703C-0985-62C0-DDD9-241D7A21B388}"/>
              </a:ext>
            </a:extLst>
          </p:cNvPr>
          <p:cNvSpPr txBox="1"/>
          <p:nvPr/>
        </p:nvSpPr>
        <p:spPr>
          <a:xfrm>
            <a:off x="0" y="1725970"/>
            <a:ext cx="5359400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prisavskoj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ravnici lokalno su moguće i pojave tipa tla D i S2 (tla podložna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likvefakciji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), zbog čega je potrebno provesti detaljne istražne radove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D0CE6A-8E4D-812E-A3D4-4835428880EB}"/>
              </a:ext>
            </a:extLst>
          </p:cNvPr>
          <p:cNvSpPr txBox="1"/>
          <p:nvPr/>
        </p:nvSpPr>
        <p:spPr>
          <a:xfrm>
            <a:off x="0" y="3829407"/>
            <a:ext cx="5359400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Dodatno je dana prikaz metodologije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izračuna amplifikacije:</a:t>
            </a:r>
          </a:p>
          <a:p>
            <a:pPr marL="62230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Jurak i dr. (1998)</a:t>
            </a:r>
          </a:p>
          <a:p>
            <a:pPr marL="62230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Kvasnička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(2009)</a:t>
            </a:r>
          </a:p>
          <a:p>
            <a:pPr marL="62230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Uglešić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i dr. (2021)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8E0605-2E55-08FE-584B-6D10F1520C82}"/>
              </a:ext>
            </a:extLst>
          </p:cNvPr>
          <p:cNvSpPr txBox="1"/>
          <p:nvPr/>
        </p:nvSpPr>
        <p:spPr>
          <a:xfrm>
            <a:off x="5613400" y="6392085"/>
            <a:ext cx="619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Bačić i dr. (2023)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78C1F7-D0BD-F6E0-92A3-B4527C6E54D8}"/>
              </a:ext>
            </a:extLst>
          </p:cNvPr>
          <p:cNvSpPr txBox="1"/>
          <p:nvPr/>
        </p:nvSpPr>
        <p:spPr>
          <a:xfrm>
            <a:off x="11305219" y="0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chemeClr val="accent2">
                    <a:lumMod val="75000"/>
                  </a:schemeClr>
                </a:solidFill>
              </a:rPr>
              <a:t>7/14</a:t>
            </a:r>
          </a:p>
        </p:txBody>
      </p:sp>
    </p:spTree>
    <p:extLst>
      <p:ext uri="{BB962C8B-B14F-4D97-AF65-F5344CB8AC3E}">
        <p14:creationId xmlns:p14="http://schemas.microsoft.com/office/powerpoint/2010/main" val="85791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D65762E-667C-FD63-69D5-82A9322D71AF}"/>
              </a:ext>
            </a:extLst>
          </p:cNvPr>
          <p:cNvSpPr txBox="1"/>
          <p:nvPr/>
        </p:nvSpPr>
        <p:spPr>
          <a:xfrm>
            <a:off x="11200649" y="6205296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chemeClr val="accent2">
                    <a:lumMod val="75000"/>
                  </a:schemeClr>
                </a:solidFill>
              </a:rPr>
              <a:t>8/14</a:t>
            </a:r>
          </a:p>
        </p:txBody>
      </p:sp>
      <p:pic>
        <p:nvPicPr>
          <p:cNvPr id="4" name="Picture 3" descr="A diagram of a building&#10;&#10;Description automatically generated">
            <a:extLst>
              <a:ext uri="{FF2B5EF4-FFF2-40B4-BE49-F238E27FC236}">
                <a16:creationId xmlns:a16="http://schemas.microsoft.com/office/drawing/2014/main" id="{A0904A08-A9B8-1F1B-CA7D-2D7DDFEC8D0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1430722"/>
            <a:ext cx="6301631" cy="37934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BC4550B-D569-A90E-5FD5-4D14C5759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247709" cy="1325563"/>
          </a:xfrm>
        </p:spPr>
        <p:txBody>
          <a:bodyPr>
            <a:normAutofit/>
          </a:bodyPr>
          <a:lstStyle/>
          <a:p>
            <a:r>
              <a:rPr lang="hr-HR" sz="3600" dirty="0" err="1"/>
              <a:t>Likvefakcijski</a:t>
            </a:r>
            <a:r>
              <a:rPr lang="hr-HR" sz="3600" dirty="0"/>
              <a:t> potencijal grada Zagreba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724489-FCDE-45C8-AD18-2009308D666A}"/>
              </a:ext>
            </a:extLst>
          </p:cNvPr>
          <p:cNvSpPr txBox="1"/>
          <p:nvPr/>
        </p:nvSpPr>
        <p:spPr>
          <a:xfrm>
            <a:off x="-571500" y="5422649"/>
            <a:ext cx="12636500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2300">
              <a:lnSpc>
                <a:spcPct val="150000"/>
              </a:lnSpc>
            </a:pPr>
            <a:r>
              <a:rPr lang="hr-HR" dirty="0"/>
              <a:t>1.	temeljno tlo mora biti građeno od rahlih nekoherentnih depozita (najčešće čisti i sitni </a:t>
            </a:r>
            <a:r>
              <a:rPr lang="hr-HR" b="1" dirty="0"/>
              <a:t>pijesak</a:t>
            </a:r>
            <a:r>
              <a:rPr lang="hr-HR" dirty="0"/>
              <a:t>, rjeđe </a:t>
            </a:r>
            <a:r>
              <a:rPr lang="hr-HR" b="1" dirty="0"/>
              <a:t>šljunak</a:t>
            </a:r>
            <a:r>
              <a:rPr lang="hr-HR" dirty="0"/>
              <a:t>);</a:t>
            </a:r>
          </a:p>
          <a:p>
            <a:pPr marL="622300">
              <a:lnSpc>
                <a:spcPct val="150000"/>
              </a:lnSpc>
            </a:pPr>
            <a:r>
              <a:rPr lang="hr-HR" dirty="0"/>
              <a:t>2.	moraju biti prisutni saturirani uvjeti (zasićenost podzemnom vodom);</a:t>
            </a:r>
          </a:p>
          <a:p>
            <a:pPr marL="622300">
              <a:lnSpc>
                <a:spcPct val="150000"/>
              </a:lnSpc>
            </a:pPr>
            <a:r>
              <a:rPr lang="hr-HR" dirty="0"/>
              <a:t>3.	potres mora biti odgovarajuće (dovoljno velike) magnitude predstavljen maksimalnim (vršnim) seizmičkim ubrzanjem.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54F851-EC78-5AE3-DCE3-7573AB2A3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356" y="1430722"/>
            <a:ext cx="5153744" cy="36866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65B06C-728B-5CFA-5FAB-E6DC7AEA39B6}"/>
              </a:ext>
            </a:extLst>
          </p:cNvPr>
          <p:cNvSpPr txBox="1"/>
          <p:nvPr/>
        </p:nvSpPr>
        <p:spPr>
          <a:xfrm>
            <a:off x="7381875" y="297140"/>
            <a:ext cx="4594225" cy="102842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hr-HR" sz="1400" dirty="0"/>
              <a:t>Povijesna karta Zagreba 1783/1784 - list 27 (</a:t>
            </a:r>
            <a:r>
              <a:rPr lang="hr-HR" sz="1400" dirty="0" err="1"/>
              <a:t>Österreichisches</a:t>
            </a:r>
            <a:r>
              <a:rPr lang="hr-HR" sz="1400" dirty="0"/>
              <a:t> </a:t>
            </a:r>
            <a:r>
              <a:rPr lang="hr-HR" sz="1400" dirty="0" err="1"/>
              <a:t>Staatsarchiv</a:t>
            </a:r>
            <a:r>
              <a:rPr lang="hr-HR" sz="1400" dirty="0"/>
              <a:t>) – lokacija pojave </a:t>
            </a:r>
            <a:r>
              <a:rPr lang="hr-HR" sz="1400" dirty="0" err="1"/>
              <a:t>likvefakcije</a:t>
            </a:r>
            <a:r>
              <a:rPr lang="hr-HR" sz="1400" dirty="0"/>
              <a:t> </a:t>
            </a:r>
            <a:r>
              <a:rPr lang="hr-HR" sz="1400" b="1" dirty="0"/>
              <a:t>Podsused</a:t>
            </a:r>
            <a:r>
              <a:rPr lang="hr-HR" sz="1400" dirty="0"/>
              <a:t> </a:t>
            </a:r>
          </a:p>
          <a:p>
            <a:pPr algn="r">
              <a:lnSpc>
                <a:spcPct val="150000"/>
              </a:lnSpc>
            </a:pPr>
            <a:r>
              <a:rPr lang="hr-HR" sz="1400" dirty="0"/>
              <a:t>(Torbar, 1882)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C95C10-7F06-6D59-96C2-7820D3E66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109" y="1440721"/>
            <a:ext cx="5256238" cy="36666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64E693-8556-40FA-783D-C767C6A70ABA}"/>
              </a:ext>
            </a:extLst>
          </p:cNvPr>
          <p:cNvSpPr txBox="1"/>
          <p:nvPr/>
        </p:nvSpPr>
        <p:spPr>
          <a:xfrm>
            <a:off x="7381875" y="297140"/>
            <a:ext cx="4594225" cy="102842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hr-HR" sz="1400" dirty="0"/>
              <a:t>Povijesna karta Zagreba 1783/1784 - list 27 (</a:t>
            </a:r>
            <a:r>
              <a:rPr lang="hr-HR" sz="1400" dirty="0" err="1"/>
              <a:t>Österreichisches</a:t>
            </a:r>
            <a:r>
              <a:rPr lang="hr-HR" sz="1400" dirty="0"/>
              <a:t> </a:t>
            </a:r>
            <a:r>
              <a:rPr lang="hr-HR" sz="1400" dirty="0" err="1"/>
              <a:t>Staatsarchiv</a:t>
            </a:r>
            <a:r>
              <a:rPr lang="hr-HR" sz="1400" dirty="0"/>
              <a:t>) – lokacija pojave </a:t>
            </a:r>
            <a:r>
              <a:rPr lang="hr-HR" sz="1400" dirty="0" err="1"/>
              <a:t>likvefakcije</a:t>
            </a:r>
            <a:r>
              <a:rPr lang="hr-HR" sz="1400" dirty="0"/>
              <a:t> </a:t>
            </a:r>
            <a:r>
              <a:rPr lang="hr-HR" sz="1400" b="1" dirty="0"/>
              <a:t>Jarun</a:t>
            </a:r>
            <a:r>
              <a:rPr lang="hr-HR" sz="1400" dirty="0"/>
              <a:t> </a:t>
            </a:r>
          </a:p>
          <a:p>
            <a:pPr algn="r">
              <a:lnSpc>
                <a:spcPct val="150000"/>
              </a:lnSpc>
            </a:pPr>
            <a:r>
              <a:rPr lang="hr-HR" sz="1400" dirty="0"/>
              <a:t>(Torbar, 1882)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8D858D-00D8-2513-2344-583BCFE264BD}"/>
              </a:ext>
            </a:extLst>
          </p:cNvPr>
          <p:cNvSpPr txBox="1"/>
          <p:nvPr/>
        </p:nvSpPr>
        <p:spPr>
          <a:xfrm>
            <a:off x="7381875" y="297140"/>
            <a:ext cx="4594225" cy="102842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hr-HR" sz="1400" dirty="0"/>
              <a:t>Povijesna karta Zagreba 1783/1784 - list 27 (</a:t>
            </a:r>
            <a:r>
              <a:rPr lang="hr-HR" sz="1400" dirty="0" err="1"/>
              <a:t>Österreichisches</a:t>
            </a:r>
            <a:r>
              <a:rPr lang="hr-HR" sz="1400" dirty="0"/>
              <a:t> </a:t>
            </a:r>
            <a:r>
              <a:rPr lang="hr-HR" sz="1400" dirty="0" err="1"/>
              <a:t>Staatsar</a:t>
            </a:r>
            <a:r>
              <a:rPr lang="hr-HR" sz="1400" dirty="0"/>
              <a:t>.) – lokacija pojave </a:t>
            </a:r>
            <a:r>
              <a:rPr lang="hr-HR" sz="1400" dirty="0" err="1"/>
              <a:t>likvefakcije</a:t>
            </a:r>
            <a:r>
              <a:rPr lang="hr-HR" sz="1400" dirty="0"/>
              <a:t> </a:t>
            </a:r>
            <a:r>
              <a:rPr lang="hr-HR" sz="1400" b="1" dirty="0"/>
              <a:t>Resnik, </a:t>
            </a:r>
            <a:r>
              <a:rPr lang="hr-HR" sz="1400" b="1" dirty="0" err="1"/>
              <a:t>Drenje</a:t>
            </a:r>
            <a:r>
              <a:rPr lang="hr-HR" sz="1400" b="1" dirty="0"/>
              <a:t>, </a:t>
            </a:r>
            <a:r>
              <a:rPr lang="hr-HR" sz="1400" b="1" dirty="0" err="1"/>
              <a:t>Nart</a:t>
            </a:r>
            <a:r>
              <a:rPr lang="hr-HR" sz="1400" b="1" dirty="0"/>
              <a:t> </a:t>
            </a:r>
            <a:r>
              <a:rPr lang="hr-HR" sz="1400" dirty="0"/>
              <a:t> </a:t>
            </a:r>
          </a:p>
          <a:p>
            <a:pPr algn="r">
              <a:lnSpc>
                <a:spcPct val="150000"/>
              </a:lnSpc>
            </a:pPr>
            <a:r>
              <a:rPr lang="hr-HR" sz="1400" dirty="0"/>
              <a:t>(Torbar, 1882)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68AF13-91AF-E698-0978-B4964A2AE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148" y="1440721"/>
            <a:ext cx="5421852" cy="527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5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FBC4550B-D569-A90E-5FD5-4D14C5759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2364"/>
            <a:ext cx="12247709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800" dirty="0" err="1"/>
              <a:t>Likvefakcijski</a:t>
            </a:r>
            <a:r>
              <a:rPr lang="hr-HR" sz="2800" dirty="0"/>
              <a:t> potencijal Zagreba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B2A5B3-132D-ACFA-40D0-D225E5028644}"/>
              </a:ext>
            </a:extLst>
          </p:cNvPr>
          <p:cNvSpPr txBox="1"/>
          <p:nvPr/>
        </p:nvSpPr>
        <p:spPr>
          <a:xfrm>
            <a:off x="-44450" y="911323"/>
            <a:ext cx="5032376" cy="4619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Preliminarno kvalitativno zoniranje zagrebačkog područja po potencijalu </a:t>
            </a:r>
            <a:r>
              <a:rPr lang="hr-HR" dirty="0" err="1"/>
              <a:t>likvefakcije</a:t>
            </a:r>
            <a:r>
              <a:rPr lang="hr-HR" dirty="0"/>
              <a:t> (</a:t>
            </a:r>
            <a:r>
              <a:rPr lang="hr-HR" dirty="0" err="1"/>
              <a:t>Veinović</a:t>
            </a:r>
            <a:r>
              <a:rPr lang="hr-HR" dirty="0"/>
              <a:t>, 2007)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Rollins i Roy (2023) - pozvano predavanje 2CroCEE → u radu se navodi da je u svijetu zabilježena </a:t>
            </a:r>
            <a:r>
              <a:rPr lang="hr-HR" dirty="0" err="1"/>
              <a:t>likvefakcija</a:t>
            </a:r>
            <a:r>
              <a:rPr lang="hr-HR" dirty="0"/>
              <a:t> šljunaka na lokacijama 27 potresa u posljednjih 130 godina, te se naglašava da šljunci podložni </a:t>
            </a:r>
            <a:r>
              <a:rPr lang="hr-HR" dirty="0" err="1"/>
              <a:t>likvefakciji</a:t>
            </a:r>
            <a:r>
              <a:rPr lang="hr-HR" dirty="0"/>
              <a:t> obično sadrže više od 25% pijeska što smanjuje njihovu propusnost i čini ih podložnima na </a:t>
            </a:r>
            <a:r>
              <a:rPr lang="hr-HR" dirty="0" err="1"/>
              <a:t>likvefakciju</a:t>
            </a:r>
            <a:r>
              <a:rPr lang="hr-HR" dirty="0"/>
              <a:t>. – </a:t>
            </a:r>
            <a:r>
              <a:rPr lang="hr-HR" i="1" dirty="0"/>
              <a:t>Šljunci u Zagrebu?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647089-18FC-4837-C7F4-AE7C23221999}"/>
              </a:ext>
            </a:extLst>
          </p:cNvPr>
          <p:cNvSpPr txBox="1"/>
          <p:nvPr/>
        </p:nvSpPr>
        <p:spPr>
          <a:xfrm>
            <a:off x="0" y="5683682"/>
            <a:ext cx="4943476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Dan je i postupak određivanja potencijala </a:t>
            </a:r>
            <a:r>
              <a:rPr lang="hr-HR" dirty="0" err="1"/>
              <a:t>likvefakcije</a:t>
            </a:r>
            <a:r>
              <a:rPr lang="hr-HR" dirty="0"/>
              <a:t> + dodatno ispitivanje u Podsusedu!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7BE69F-6B05-6A46-8F62-60302C720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0"/>
            <a:ext cx="7010399" cy="6833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D688507-EB1A-CEEC-2760-844410E4D2BE}"/>
              </a:ext>
            </a:extLst>
          </p:cNvPr>
          <p:cNvSpPr txBox="1"/>
          <p:nvPr/>
        </p:nvSpPr>
        <p:spPr>
          <a:xfrm>
            <a:off x="5181601" y="6379385"/>
            <a:ext cx="619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Bačić i dr. (2023)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45D505-F801-4657-4EC6-BBAD22AD0AB4}"/>
              </a:ext>
            </a:extLst>
          </p:cNvPr>
          <p:cNvSpPr txBox="1"/>
          <p:nvPr/>
        </p:nvSpPr>
        <p:spPr>
          <a:xfrm>
            <a:off x="11305219" y="0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>
                <a:solidFill>
                  <a:schemeClr val="accent2">
                    <a:lumMod val="75000"/>
                  </a:schemeClr>
                </a:solidFill>
              </a:rPr>
              <a:t>9/14</a:t>
            </a:r>
            <a:endParaRPr lang="hr-H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9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1473</Words>
  <Application>Microsoft Office PowerPoint</Application>
  <PresentationFormat>Widescreen</PresentationFormat>
  <Paragraphs>176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Akzidenz Grotesk CE Roman</vt:lpstr>
      <vt:lpstr>Akzidenz Grotesk Light</vt:lpstr>
      <vt:lpstr>Arial</vt:lpstr>
      <vt:lpstr>Calibri</vt:lpstr>
      <vt:lpstr>Calibri Light</vt:lpstr>
      <vt:lpstr>Calibri-Light</vt:lpstr>
      <vt:lpstr>Courier New</vt:lpstr>
      <vt:lpstr>Office Theme</vt:lpstr>
      <vt:lpstr>PROCJENA POTRESNOG RIZIKA NA PODRUČJU GRADA ZAGREBA  - GEOTEHNIČKI ELABORAT - </vt:lpstr>
      <vt:lpstr>Sadržaj – poglavlja elaborata</vt:lpstr>
      <vt:lpstr>Seizmička mikrozonacija – važnost cjelovitog pristupa</vt:lpstr>
      <vt:lpstr>Amplifikacija potresnog spektra – kategorizacija tla prema EC8</vt:lpstr>
      <vt:lpstr>Amplifikacija potresnog spektra – kategorizacija tla prema EC8</vt:lpstr>
      <vt:lpstr>Amplifikacija potresnog spektra – kategorizacija tla prema EC8</vt:lpstr>
      <vt:lpstr>Amplifikacija potresnog spektra  – kategorizacija tla prema EC8</vt:lpstr>
      <vt:lpstr>Likvefakcijski potencijal grada Zagreba</vt:lpstr>
      <vt:lpstr>Likvefakcijski potencijal Zagreba</vt:lpstr>
      <vt:lpstr>Potencijal klizanja grada Zagreba</vt:lpstr>
      <vt:lpstr>Potencijal klizanja grada Zagreba</vt:lpstr>
      <vt:lpstr>Zaključak sa smjernicama za buduća istraživanja</vt:lpstr>
      <vt:lpstr>Zaključak sa smjernicama za buduća istraživanja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Jasna Kovačević</dc:creator>
  <cp:lastModifiedBy>Mario Bačić</cp:lastModifiedBy>
  <cp:revision>28</cp:revision>
  <dcterms:created xsi:type="dcterms:W3CDTF">2021-02-24T09:56:52Z</dcterms:created>
  <dcterms:modified xsi:type="dcterms:W3CDTF">2023-11-14T21:44:46Z</dcterms:modified>
</cp:coreProperties>
</file>